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5"/>
  </p:handoutMasterIdLst>
  <p:sldIdLst>
    <p:sldId id="256" r:id="rId2"/>
    <p:sldId id="388" r:id="rId3"/>
    <p:sldId id="364" r:id="rId4"/>
    <p:sldId id="394" r:id="rId5"/>
    <p:sldId id="405" r:id="rId6"/>
    <p:sldId id="395" r:id="rId7"/>
    <p:sldId id="365" r:id="rId8"/>
    <p:sldId id="375" r:id="rId9"/>
    <p:sldId id="377" r:id="rId10"/>
    <p:sldId id="381" r:id="rId11"/>
    <p:sldId id="379" r:id="rId12"/>
    <p:sldId id="383" r:id="rId13"/>
    <p:sldId id="396" r:id="rId14"/>
    <p:sldId id="373" r:id="rId15"/>
    <p:sldId id="397" r:id="rId16"/>
    <p:sldId id="398" r:id="rId17"/>
    <p:sldId id="393" r:id="rId18"/>
    <p:sldId id="374" r:id="rId19"/>
    <p:sldId id="400" r:id="rId20"/>
    <p:sldId id="399" r:id="rId21"/>
    <p:sldId id="392" r:id="rId22"/>
    <p:sldId id="401" r:id="rId23"/>
    <p:sldId id="376" r:id="rId24"/>
    <p:sldId id="390" r:id="rId25"/>
    <p:sldId id="367" r:id="rId26"/>
    <p:sldId id="389" r:id="rId27"/>
    <p:sldId id="368" r:id="rId28"/>
    <p:sldId id="402" r:id="rId29"/>
    <p:sldId id="391" r:id="rId30"/>
    <p:sldId id="406" r:id="rId31"/>
    <p:sldId id="403" r:id="rId32"/>
    <p:sldId id="370" r:id="rId33"/>
    <p:sldId id="371" r:id="rId34"/>
  </p:sldIdLst>
  <p:sldSz cx="9144000" cy="6858000" type="screen4x3"/>
  <p:notesSz cx="6797675" cy="9926638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39F79"/>
    <a:srgbClr val="FFFF99"/>
    <a:srgbClr val="E447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Světlý styl 3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Střední styl 4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48" autoAdjust="0"/>
    <p:restoredTop sz="94660"/>
  </p:normalViewPr>
  <p:slideViewPr>
    <p:cSldViewPr>
      <p:cViewPr>
        <p:scale>
          <a:sx n="81" d="100"/>
          <a:sy n="81" d="100"/>
        </p:scale>
        <p:origin x="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5D9AE37-A9AA-4DCB-ACC6-640C2FC5BB9C}" type="datetimeFigureOut">
              <a:rPr lang="cs-CZ"/>
              <a:pPr>
                <a:defRPr/>
              </a:pPr>
              <a:t>8.4.2015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26F68F6-380B-411E-8BE8-4659CD9727C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21627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A8EAB-026F-47BB-A9F4-3EF16AFB8BFC}" type="datetimeFigureOut">
              <a:rPr lang="cs-CZ"/>
              <a:pPr>
                <a:defRPr/>
              </a:pPr>
              <a:t>8.4.2015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4129EB-858B-4B74-A78E-10027902B595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69E58-D3DF-46DE-AA44-E7A29B95B947}" type="datetimeFigureOut">
              <a:rPr lang="cs-CZ"/>
              <a:pPr>
                <a:defRPr/>
              </a:pPr>
              <a:t>8.4.2015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2EAEC-3FD8-4543-A1F1-03CA590C5B1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FB812-66B0-4026-85B2-33E09D8F63B2}" type="datetimeFigureOut">
              <a:rPr lang="cs-CZ"/>
              <a:pPr>
                <a:defRPr/>
              </a:pPr>
              <a:t>8.4.2015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1A267F-98F4-4BC6-8957-D371E478340F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D1643-2DD2-4561-9E71-13C7AD3526A1}" type="datetimeFigureOut">
              <a:rPr lang="cs-CZ"/>
              <a:pPr>
                <a:defRPr/>
              </a:pPr>
              <a:t>8.4.2015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CCF89E-B36B-4675-827B-4FCE722D45A8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D8B5D-876B-4929-A928-CDFC5D1AB66C}" type="datetimeFigureOut">
              <a:rPr lang="cs-CZ"/>
              <a:pPr>
                <a:defRPr/>
              </a:pPr>
              <a:t>8.4.2015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36D351-AA2F-4CF8-B6A5-4815AA7FF906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DC32E-6BFF-49A7-B16A-635D2FC4F926}" type="datetimeFigureOut">
              <a:rPr lang="cs-CZ"/>
              <a:pPr>
                <a:defRPr/>
              </a:pPr>
              <a:t>8.4.2015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8C6F4-8412-4DF8-9739-4182C1ABD156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41D57-D7AC-4C71-BDEE-506ECF44DDEA}" type="datetimeFigureOut">
              <a:rPr lang="cs-CZ"/>
              <a:pPr>
                <a:defRPr/>
              </a:pPr>
              <a:t>8.4.2015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14EEF-27B3-49BE-9E66-06DED792DD74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3C04B-D931-451D-AE75-0E87D26F2CB0}" type="datetimeFigureOut">
              <a:rPr lang="cs-CZ"/>
              <a:pPr>
                <a:defRPr/>
              </a:pPr>
              <a:t>8.4.2015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E929E-A4CF-4B18-9C7E-FC72925BEDDF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21277-C3F5-4CEF-A9E9-1F88FD2FB83C}" type="datetimeFigureOut">
              <a:rPr lang="cs-CZ"/>
              <a:pPr>
                <a:defRPr/>
              </a:pPr>
              <a:t>8.4.2015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18A615-A604-461A-859D-4083469B8BD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1A7B8-7B59-4973-8365-B7CCD8F2C727}" type="datetimeFigureOut">
              <a:rPr lang="cs-CZ"/>
              <a:pPr>
                <a:defRPr/>
              </a:pPr>
              <a:t>8.4.2015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405211-28A6-4BD3-9DFF-E9B33A4A07A5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EEB7D-AD90-4DE1-BE0B-D84BB52B7CAA}" type="datetimeFigureOut">
              <a:rPr lang="cs-CZ"/>
              <a:pPr>
                <a:defRPr/>
              </a:pPr>
              <a:t>8.4.2015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41970-A419-4BC2-AF49-2E959606166B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9EF2410-AF24-4826-A881-71B3C46BB787}" type="datetimeFigureOut">
              <a:rPr lang="cs-CZ"/>
              <a:pPr>
                <a:defRPr/>
              </a:pPr>
              <a:t>8.4.2015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A96B065-C7FE-4902-9E2C-68AFAEC2819E}" type="slidenum">
              <a:rPr lang="cs-CZ"/>
              <a:pPr/>
              <a:t>‹#›</a:t>
            </a:fld>
            <a:endParaRPr lang="cs-CZ"/>
          </a:p>
        </p:txBody>
      </p:sp>
      <p:pic>
        <p:nvPicPr>
          <p:cNvPr id="1031" name="Obrázek 6" descr="C:\DOCUME~1\APRIAS~1\LOCALS~1\Temp\Rar$DRa0.083\logo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740650" y="5805488"/>
            <a:ext cx="1019175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tkstudio.cz/archiv-studio/zpravodajsky-tydenik/29-brezna-2013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emf"/><Relationship Id="rId7" Type="http://schemas.openxmlformats.org/officeDocument/2006/relationships/image" Target="http://www.etickavychova.cz/ops/files/logo-Eticka-skola2.pn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http://www.cegv-cassiopeia.cz/userfiles/image/logo_ekoskola.jpg" TargetMode="External"/><Relationship Id="rId4" Type="http://schemas.openxmlformats.org/officeDocument/2006/relationships/image" Target="../media/image5.jpeg"/><Relationship Id="rId9" Type="http://schemas.openxmlformats.org/officeDocument/2006/relationships/image" Target="http://www.globalactionschools.org/2_files/images/logos/global-action-schools-czech.gi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28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ctrTitle"/>
          </p:nvPr>
        </p:nvSpPr>
        <p:spPr>
          <a:xfrm>
            <a:off x="685800" y="2420938"/>
            <a:ext cx="7772400" cy="3455987"/>
          </a:xfrm>
        </p:spPr>
        <p:txBody>
          <a:bodyPr>
            <a:normAutofit fontScale="90000"/>
          </a:bodyPr>
          <a:lstStyle/>
          <a:p>
            <a:pPr defTabSz="457200" eaLnBrk="1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</a:pPr>
            <a:r>
              <a:rPr lang="cs-CZ" altLang="cs-CZ" sz="2800" b="1" dirty="0" smtClean="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ŠKOLA S MÍSTEM PRO VŠECHNY</a:t>
            </a:r>
            <a:r>
              <a:rPr lang="cs-CZ" altLang="cs-CZ" sz="2800" dirty="0" smtClean="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/>
            </a:r>
            <a:br>
              <a:rPr lang="cs-CZ" altLang="cs-CZ" sz="2800" dirty="0" smtClean="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</a:br>
            <a:r>
              <a:rPr lang="cs-CZ" altLang="cs-CZ" sz="2800" dirty="0" smtClean="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/>
            </a:r>
            <a:br>
              <a:rPr lang="cs-CZ" altLang="cs-CZ" sz="2800" dirty="0" smtClean="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</a:br>
            <a:r>
              <a:rPr lang="cs-CZ" altLang="cs-CZ" sz="2400" dirty="0" smtClean="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15. – 16. 12. 2014, Ostravice</a:t>
            </a:r>
            <a:br>
              <a:rPr lang="cs-CZ" altLang="cs-CZ" sz="2400" dirty="0" smtClean="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</a:br>
            <a:r>
              <a:rPr lang="cs-CZ" altLang="cs-CZ" sz="2400" dirty="0" smtClean="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/>
            </a:r>
            <a:br>
              <a:rPr lang="cs-CZ" altLang="cs-CZ" sz="2400" dirty="0" smtClean="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</a:br>
            <a:r>
              <a:rPr lang="cs-CZ" altLang="cs-CZ" sz="2400" b="1" dirty="0" smtClean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Základní škola Floriána Bayera, Kopřivnice, Štramberská 189, příspěvková organizace</a:t>
            </a:r>
            <a:br>
              <a:rPr lang="cs-CZ" altLang="cs-CZ" sz="2400" b="1" dirty="0" smtClean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</a:br>
            <a:r>
              <a:rPr lang="cs-CZ" altLang="cs-CZ" sz="2400" b="1" dirty="0" smtClean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/>
            </a:r>
            <a:br>
              <a:rPr lang="cs-CZ" altLang="cs-CZ" sz="2400" b="1" dirty="0" smtClean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</a:br>
            <a:r>
              <a:rPr lang="cs-CZ" altLang="cs-CZ" sz="2400" b="1" dirty="0" smtClean="0">
                <a:solidFill>
                  <a:srgbClr val="0070C0"/>
                </a:solidFill>
                <a:ea typeface="Calibri" pitchFamily="34" charset="0"/>
                <a:cs typeface="Calibri" pitchFamily="34" charset="0"/>
              </a:rPr>
              <a:t>Mgr. Vlasta </a:t>
            </a:r>
            <a:r>
              <a:rPr lang="cs-CZ" altLang="cs-CZ" sz="2400" b="1" dirty="0" err="1" smtClean="0">
                <a:solidFill>
                  <a:srgbClr val="0070C0"/>
                </a:solidFill>
                <a:ea typeface="Calibri" pitchFamily="34" charset="0"/>
                <a:cs typeface="Calibri" pitchFamily="34" charset="0"/>
              </a:rPr>
              <a:t>Geryková</a:t>
            </a:r>
            <a:r>
              <a:rPr lang="cs-CZ" altLang="cs-CZ" sz="2400" b="1" dirty="0" smtClean="0">
                <a:solidFill>
                  <a:srgbClr val="0070C0"/>
                </a:solidFill>
                <a:ea typeface="Calibri" pitchFamily="34" charset="0"/>
                <a:cs typeface="Calibri" pitchFamily="34" charset="0"/>
              </a:rPr>
              <a:t/>
            </a:r>
            <a:br>
              <a:rPr lang="cs-CZ" altLang="cs-CZ" sz="2400" b="1" dirty="0" smtClean="0">
                <a:solidFill>
                  <a:srgbClr val="0070C0"/>
                </a:solidFill>
                <a:ea typeface="Calibri" pitchFamily="34" charset="0"/>
                <a:cs typeface="Calibri" pitchFamily="34" charset="0"/>
              </a:rPr>
            </a:br>
            <a:r>
              <a:rPr lang="cs-CZ" altLang="cs-CZ" sz="2400" b="1" dirty="0" smtClean="0">
                <a:solidFill>
                  <a:srgbClr val="0070C0"/>
                </a:solidFill>
                <a:ea typeface="Calibri" pitchFamily="34" charset="0"/>
                <a:cs typeface="Calibri" pitchFamily="34" charset="0"/>
              </a:rPr>
              <a:t/>
            </a:r>
            <a:br>
              <a:rPr lang="cs-CZ" altLang="cs-CZ" sz="2400" b="1" dirty="0" smtClean="0">
                <a:solidFill>
                  <a:srgbClr val="0070C0"/>
                </a:solidFill>
                <a:ea typeface="Calibri" pitchFamily="34" charset="0"/>
                <a:cs typeface="Calibri" pitchFamily="34" charset="0"/>
              </a:rPr>
            </a:br>
            <a:r>
              <a:rPr lang="cs-CZ" altLang="cs-CZ" sz="2400" b="1" dirty="0" smtClean="0">
                <a:solidFill>
                  <a:srgbClr val="0070C0"/>
                </a:solidFill>
                <a:ea typeface="Calibri" pitchFamily="34" charset="0"/>
                <a:cs typeface="Calibri" pitchFamily="34" charset="0"/>
              </a:rPr>
              <a:t>Mgr. Hana Štěpánová</a:t>
            </a:r>
            <a:r>
              <a:rPr lang="cs-CZ" altLang="cs-CZ" sz="2800" dirty="0" smtClean="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/>
            </a:r>
            <a:br>
              <a:rPr lang="cs-CZ" altLang="cs-CZ" sz="2800" dirty="0" smtClean="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</a:br>
            <a:r>
              <a:rPr lang="cs-CZ" altLang="cs-CZ" sz="2800" dirty="0" smtClean="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/>
            </a:r>
            <a:br>
              <a:rPr lang="cs-CZ" altLang="cs-CZ" sz="2800" dirty="0" smtClean="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</a:br>
            <a:endParaRPr lang="cs-CZ" altLang="cs-CZ" sz="3200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188" y="369888"/>
            <a:ext cx="6397625" cy="12954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42429"/>
            <a:ext cx="8229600" cy="1143000"/>
          </a:xfrm>
        </p:spPr>
        <p:txBody>
          <a:bodyPr/>
          <a:lstStyle/>
          <a:p>
            <a:r>
              <a:rPr lang="cs-CZ" altLang="cs-CZ" b="1" dirty="0"/>
              <a:t>Aktivity s dětmi – A2 včasná péče (PT, MŠ)</a:t>
            </a:r>
            <a:r>
              <a:rPr lang="cs-CZ" altLang="cs-CZ" dirty="0"/>
              <a:t/>
            </a:r>
            <a:br>
              <a:rPr lang="cs-CZ" alt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endParaRPr lang="cs-CZ" sz="2400" u="sng" dirty="0" smtClean="0"/>
          </a:p>
          <a:p>
            <a:pPr eaLnBrk="1" hangingPunct="1">
              <a:buFont typeface="Wingdings" pitchFamily="2" charset="2"/>
              <a:buChar char="§"/>
            </a:pPr>
            <a:r>
              <a:rPr lang="cs-CZ" altLang="cs-CZ" sz="2400" dirty="0">
                <a:solidFill>
                  <a:srgbClr val="00B0F0"/>
                </a:solidFill>
              </a:rPr>
              <a:t>Tvůrčí dílny s rodiči</a:t>
            </a:r>
            <a:endParaRPr lang="cs-CZ" sz="2400" u="sng" dirty="0">
              <a:solidFill>
                <a:srgbClr val="00B0F0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cs-CZ" sz="2400" u="sng" dirty="0" smtClean="0"/>
              <a:t>Jaro je tady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cs-CZ" sz="2400" dirty="0"/>
              <a:t>Počet zúčastněných</a:t>
            </a:r>
            <a:r>
              <a:rPr lang="cs-CZ" sz="2400" dirty="0" smtClean="0"/>
              <a:t>: </a:t>
            </a:r>
            <a:r>
              <a:rPr lang="cs-CZ" sz="2400" dirty="0"/>
              <a:t>5 dětí, 3 rodiče</a:t>
            </a:r>
            <a:endParaRPr lang="cs-CZ" sz="2400" u="sng" dirty="0"/>
          </a:p>
          <a:p>
            <a:pPr eaLnBrk="1" hangingPunct="1">
              <a:buFont typeface="Wingdings" pitchFamily="2" charset="2"/>
              <a:buChar char="§"/>
            </a:pPr>
            <a:r>
              <a:rPr lang="cs-CZ" sz="2400" u="sng" dirty="0" smtClean="0"/>
              <a:t>Batikování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cs-CZ" sz="2400" dirty="0" smtClean="0"/>
              <a:t>Počet zúčastněných: 9 dětí, 2 rodiče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6578" y="3786190"/>
            <a:ext cx="2276475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93245" y="776458"/>
            <a:ext cx="2276475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0766" y="3786190"/>
            <a:ext cx="3634196" cy="272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0536" y="2483020"/>
            <a:ext cx="1738369" cy="1303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37" y="4015891"/>
            <a:ext cx="3019529" cy="226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143000"/>
          </a:xfrm>
        </p:spPr>
        <p:txBody>
          <a:bodyPr/>
          <a:lstStyle/>
          <a:p>
            <a:r>
              <a:rPr lang="cs-CZ" altLang="cs-CZ" b="1" dirty="0"/>
              <a:t>Aktivity s dětmi – A2 včasná péče (PT, MŠ)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1500174"/>
            <a:ext cx="8229600" cy="5643602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cs-CZ" altLang="cs-CZ" sz="2400" dirty="0" smtClean="0">
                <a:solidFill>
                  <a:srgbClr val="00B0F0"/>
                </a:solidFill>
              </a:rPr>
              <a:t>Podpora </a:t>
            </a:r>
            <a:r>
              <a:rPr lang="cs-CZ" altLang="cs-CZ" sz="2400" dirty="0">
                <a:solidFill>
                  <a:srgbClr val="00B0F0"/>
                </a:solidFill>
              </a:rPr>
              <a:t>kulturního a společenského </a:t>
            </a:r>
            <a:r>
              <a:rPr lang="cs-CZ" altLang="cs-CZ" sz="2400" dirty="0" smtClean="0">
                <a:solidFill>
                  <a:srgbClr val="00B0F0"/>
                </a:solidFill>
              </a:rPr>
              <a:t>rozhledu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cs-CZ" sz="1600" dirty="0"/>
              <a:t>Aktivity probíhaly 1x za pololetí. Žáci a rodiče se </a:t>
            </a:r>
            <a:r>
              <a:rPr lang="cs-CZ" sz="1600" dirty="0" smtClean="0"/>
              <a:t>zúčastnili různých výletů.</a:t>
            </a:r>
            <a:br>
              <a:rPr lang="cs-CZ" sz="1600" dirty="0" smtClean="0"/>
            </a:br>
            <a:r>
              <a:rPr lang="cs-CZ" sz="1600" dirty="0" smtClean="0"/>
              <a:t>Aktivity byly přínosné zejména pro upevnění kolektivu, prohloubení</a:t>
            </a:r>
            <a:br>
              <a:rPr lang="cs-CZ" sz="1600" dirty="0" smtClean="0"/>
            </a:br>
            <a:r>
              <a:rPr lang="cs-CZ" sz="1600" dirty="0" smtClean="0"/>
              <a:t>vztahů mezi dětmi, rodiči i pedagogy. </a:t>
            </a:r>
            <a:endParaRPr lang="cs-CZ" sz="1600" u="sng" dirty="0"/>
          </a:p>
          <a:p>
            <a:pPr eaLnBrk="1" hangingPunct="1">
              <a:buFont typeface="Wingdings" pitchFamily="2" charset="2"/>
              <a:buChar char="§"/>
            </a:pPr>
            <a:r>
              <a:rPr lang="cs-CZ" sz="2400" u="sng" dirty="0" smtClean="0"/>
              <a:t>Výlet do ZOO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cs-CZ" sz="2400" dirty="0" smtClean="0"/>
              <a:t>Počet zúčastněných: 5 dětí, 3 rodiče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cs-CZ" sz="2400" u="sng" dirty="0"/>
              <a:t>Výlet do loutkového divadla </a:t>
            </a:r>
            <a:r>
              <a:rPr lang="cs-CZ" sz="2400" u="sng" dirty="0" err="1"/>
              <a:t>Perníkovka</a:t>
            </a:r>
            <a:r>
              <a:rPr lang="cs-CZ" sz="2400" u="sng" dirty="0"/>
              <a:t> ve Štramberku</a:t>
            </a:r>
          </a:p>
          <a:p>
            <a:pPr marL="0" indent="0">
              <a:buNone/>
            </a:pPr>
            <a:endParaRPr lang="cs-CZ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4214818"/>
            <a:ext cx="3214710" cy="241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4040278"/>
            <a:ext cx="2070083" cy="276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2584" y="836712"/>
            <a:ext cx="124213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http://www.pernikovka.cz/userdata/pages/2/interi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301" y="4214818"/>
            <a:ext cx="2579782" cy="1934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143000"/>
          </a:xfrm>
        </p:spPr>
        <p:txBody>
          <a:bodyPr/>
          <a:lstStyle/>
          <a:p>
            <a:r>
              <a:rPr lang="cs-CZ" altLang="cs-CZ" b="1" dirty="0"/>
              <a:t>Aktivity s dětmi – A2 včasná péče (PT, MŠ)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1500174"/>
            <a:ext cx="8229600" cy="5643602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cs-CZ" altLang="cs-CZ" sz="2000" dirty="0">
                <a:solidFill>
                  <a:srgbClr val="00B0F0"/>
                </a:solidFill>
              </a:rPr>
              <a:t>Podpora kulturního a společenského rozhledu</a:t>
            </a:r>
            <a:endParaRPr lang="cs-CZ" sz="2000" u="sng" dirty="0" smtClean="0">
              <a:solidFill>
                <a:srgbClr val="00B0F0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endParaRPr lang="cs-CZ" sz="2000" u="sng" dirty="0" smtClean="0"/>
          </a:p>
          <a:p>
            <a:pPr eaLnBrk="1" hangingPunct="1">
              <a:buFont typeface="Wingdings" pitchFamily="2" charset="2"/>
              <a:buChar char="§"/>
            </a:pPr>
            <a:r>
              <a:rPr lang="cs-CZ" sz="2000" u="sng" dirty="0" smtClean="0"/>
              <a:t>Výlet do zámku v Hradci nad Moravicí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cs-CZ" sz="2000" dirty="0" smtClean="0"/>
              <a:t>Počet zúčastněných: 6 dětí, 3 rodiče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cs-CZ" sz="2000" u="sng" dirty="0"/>
              <a:t>Exkurze do Světa techniky v areálu Dolních Vítkovic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cs-CZ" sz="2000" dirty="0" smtClean="0"/>
              <a:t>Počet </a:t>
            </a:r>
            <a:r>
              <a:rPr lang="cs-CZ" sz="2000" dirty="0"/>
              <a:t>zúčastněných: 7 dětí, 3 rodiče</a:t>
            </a:r>
          </a:p>
          <a:p>
            <a:endParaRPr lang="cs-CZ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3929066"/>
            <a:ext cx="3665006" cy="2748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357693"/>
            <a:ext cx="3048021" cy="231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2413" y="857232"/>
            <a:ext cx="2641587" cy="198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67525" y="2492896"/>
            <a:ext cx="2276475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2413" y="3936488"/>
            <a:ext cx="2276475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Aktivity s dětmi – A2 včasná péče (PT, MŠ)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cs-CZ" sz="2400" dirty="0" smtClean="0">
                <a:solidFill>
                  <a:srgbClr val="00B0F0"/>
                </a:solidFill>
              </a:rPr>
              <a:t>Projektové dny - Čím </a:t>
            </a:r>
            <a:r>
              <a:rPr lang="cs-CZ" sz="2400" dirty="0">
                <a:solidFill>
                  <a:srgbClr val="00B0F0"/>
                </a:solidFill>
              </a:rPr>
              <a:t>budu</a:t>
            </a:r>
            <a:r>
              <a:rPr lang="cs-CZ" sz="2400" dirty="0" smtClean="0">
                <a:solidFill>
                  <a:srgbClr val="00B0F0"/>
                </a:solidFill>
              </a:rPr>
              <a:t>?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cs-CZ" sz="2000" dirty="0" smtClean="0"/>
              <a:t>Aktivity probíhaly 1x za pololetí, žáci se seznámili s různými řemesly a konkrétně si je vyzkoušeli. Při aktivitách docházelo k rozvoji hrubé i jemné motoriky, osobnostnímu a sociálnímu rozvoji.</a:t>
            </a:r>
          </a:p>
          <a:p>
            <a:pPr eaLnBrk="1" hangingPunct="1">
              <a:buFont typeface="Wingdings" pitchFamily="2" charset="2"/>
              <a:buChar char="§"/>
            </a:pPr>
            <a:endParaRPr lang="cs-CZ" sz="2400" dirty="0">
              <a:solidFill>
                <a:srgbClr val="00B0F0"/>
              </a:solidFill>
            </a:endParaRPr>
          </a:p>
          <a:p>
            <a:r>
              <a:rPr lang="cs-CZ" sz="1800" dirty="0" smtClean="0"/>
              <a:t>Předškolní </a:t>
            </a:r>
            <a:r>
              <a:rPr lang="cs-CZ" sz="1800" dirty="0"/>
              <a:t>děti z přípravné třídy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Sluníčko </a:t>
            </a:r>
            <a:r>
              <a:rPr lang="cs-CZ" sz="1800" dirty="0"/>
              <a:t>se učily o řemeslech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a </a:t>
            </a:r>
            <a:r>
              <a:rPr lang="cs-CZ" sz="1800" dirty="0"/>
              <a:t>povoláních (přiřazovaly pracovní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pomůcky</a:t>
            </a:r>
            <a:r>
              <a:rPr lang="cs-CZ" sz="1800" dirty="0"/>
              <a:t>, hrály pexeso, řešily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hádanky</a:t>
            </a:r>
            <a:r>
              <a:rPr lang="cs-CZ" sz="1800" dirty="0"/>
              <a:t>). Konkrétně si vyzkoušely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u="sng" dirty="0" smtClean="0"/>
              <a:t>práci </a:t>
            </a:r>
            <a:r>
              <a:rPr lang="cs-CZ" sz="1800" u="sng" dirty="0"/>
              <a:t>pošťáka</a:t>
            </a:r>
            <a:r>
              <a:rPr lang="cs-CZ" sz="1800" dirty="0"/>
              <a:t>, kdy si </a:t>
            </a:r>
            <a:r>
              <a:rPr lang="cs-CZ" sz="1800" u="sng" dirty="0"/>
              <a:t>vyrobily </a:t>
            </a:r>
            <a:r>
              <a:rPr lang="cs-CZ" sz="1800" u="sng" dirty="0" smtClean="0"/>
              <a:t/>
            </a:r>
            <a:br>
              <a:rPr lang="cs-CZ" sz="1800" u="sng" dirty="0" smtClean="0"/>
            </a:br>
            <a:r>
              <a:rPr lang="cs-CZ" sz="1800" u="sng" dirty="0" smtClean="0"/>
              <a:t>pošťáckou </a:t>
            </a:r>
            <a:r>
              <a:rPr lang="cs-CZ" sz="1800" u="sng" dirty="0"/>
              <a:t>brašnu na dopisy, </a:t>
            </a:r>
            <a:r>
              <a:rPr lang="cs-CZ" sz="1800" u="sng" dirty="0" smtClean="0"/>
              <a:t/>
            </a:r>
            <a:br>
              <a:rPr lang="cs-CZ" sz="1800" u="sng" dirty="0" smtClean="0"/>
            </a:br>
            <a:r>
              <a:rPr lang="cs-CZ" sz="1800" u="sng" dirty="0" smtClean="0"/>
              <a:t>nakreslily </a:t>
            </a:r>
            <a:r>
              <a:rPr lang="cs-CZ" sz="1800" u="sng" dirty="0"/>
              <a:t>dopis pro rodiče, </a:t>
            </a:r>
            <a:r>
              <a:rPr lang="cs-CZ" sz="1800" u="sng" dirty="0" smtClean="0"/>
              <a:t/>
            </a:r>
            <a:br>
              <a:rPr lang="cs-CZ" sz="1800" u="sng" dirty="0" smtClean="0"/>
            </a:br>
            <a:r>
              <a:rPr lang="cs-CZ" sz="1800" u="sng" dirty="0" smtClean="0"/>
              <a:t>který </a:t>
            </a:r>
            <a:r>
              <a:rPr lang="cs-CZ" sz="1800" u="sng" dirty="0"/>
              <a:t>pak vhodily do schránky. </a:t>
            </a:r>
          </a:p>
          <a:p>
            <a:pPr eaLnBrk="1" hangingPunct="1">
              <a:buFont typeface="Wingdings" pitchFamily="2" charset="2"/>
              <a:buChar char="§"/>
            </a:pPr>
            <a:endParaRPr lang="cs-CZ" sz="1800" u="sng" dirty="0"/>
          </a:p>
        </p:txBody>
      </p:sp>
      <p:pic>
        <p:nvPicPr>
          <p:cNvPr id="4" name="Picture 3" descr="C:\Users\stepanovah\Desktop\Projektový den,Čím budu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5976" y="2996952"/>
            <a:ext cx="3905278" cy="2928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737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9750" y="258763"/>
            <a:ext cx="854075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 smtClean="0"/>
              <a:t>Aktivity se žáky – A3 </a:t>
            </a:r>
            <a:br>
              <a:rPr lang="cs-CZ" altLang="cs-CZ" sz="3200" b="1" dirty="0" smtClean="0"/>
            </a:br>
            <a:r>
              <a:rPr lang="cs-CZ" altLang="cs-CZ" sz="3200" b="1" dirty="0" smtClean="0"/>
              <a:t>předcházení školní neúspěšnosti</a:t>
            </a:r>
          </a:p>
        </p:txBody>
      </p:sp>
      <p:sp>
        <p:nvSpPr>
          <p:cNvPr id="819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71500" y="1428736"/>
            <a:ext cx="8037513" cy="4735527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cs-CZ" altLang="cs-CZ" sz="2000" b="1" dirty="0" smtClean="0">
                <a:solidFill>
                  <a:srgbClr val="0070C0"/>
                </a:solidFill>
              </a:rPr>
              <a:t>Projektové dny pro 1. a 2. stupeň „ČÍM BUDU?“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cs-CZ" sz="1200" dirty="0" smtClean="0"/>
              <a:t>Probíhaly 1x za pololetí po celou dobu projektu. Vedly k pochopení významu vzdělání, k rozvoji profesionální orientace, zahrnovaly osobností a sociální rozvoj žáků i praktické činnosti, které si sami  žáci vybírali (např. košíkářství, aranžérství, keramika, módní návrhář, zdravotník)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cs-CZ" sz="1200" b="1" dirty="0" smtClean="0"/>
              <a:t>Počet zapojených žáků v projektových dnech:  56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cs-CZ" altLang="cs-CZ" sz="2000" dirty="0" smtClean="0"/>
              <a:t> </a:t>
            </a:r>
            <a:r>
              <a:rPr lang="cs-CZ" altLang="cs-CZ" sz="2000" b="1" dirty="0" smtClean="0">
                <a:solidFill>
                  <a:srgbClr val="0070C0"/>
                </a:solidFill>
              </a:rPr>
              <a:t>Burzy práce „POZNÁVÁME ŘEMESLA“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cs-CZ" altLang="cs-CZ" sz="1200" b="1" dirty="0" smtClean="0"/>
              <a:t>V průběhu projektu proběhly 2  zajímavé, netradiční burzy práce.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cs-CZ" altLang="cs-CZ" sz="1200" b="1" dirty="0" smtClean="0"/>
              <a:t> Počet zapojených žáků: 49</a:t>
            </a:r>
          </a:p>
          <a:p>
            <a:pPr algn="just" eaLnBrk="1" hangingPunct="1">
              <a:buNone/>
            </a:pPr>
            <a:r>
              <a:rPr lang="cs-CZ" sz="1200" dirty="0" smtClean="0"/>
              <a:t>          Na projektové dny navazovaly netradiční praktické burzy práce, které 1x ročně seznámily žáky s několika vybranými povoláními představenými samotnými řemeslníky, kteří toto povolání vykonávají nejen teoreticky, ale především praktickými aktivitami daného povolání připravenými pro samotné žáky. (u nás ve škole představena povolání: zedník, malíř-natěrač, barman, kuchařka, kadeřnice, kosmetička, instalatér , aranžérka květin). V rámci těchto burz páce žáci natírali zábradlí ve škole, opravili opadanou omítku, malovali skákací panáky pro mladší spolužáky v prostorech školy, čistili odpad umyvadla ve třídě, učili se spojovat trubky, připravovali pokrmy zdravé výživy, učili se pečovat o pleť a vlasy. Burzy práce tak přispěly ke zlepšení prostředí školy samotnými žáky. Burzy práce žáky zaujaly, byly pro ně velmi motivující </a:t>
            </a:r>
            <a:br>
              <a:rPr lang="cs-CZ" sz="1200" dirty="0" smtClean="0"/>
            </a:br>
            <a:r>
              <a:rPr lang="cs-CZ" sz="1200" dirty="0" smtClean="0"/>
              <a:t>a většina z nich po burzách práce má již prý své povolání vybráno.</a:t>
            </a:r>
          </a:p>
          <a:p>
            <a:pPr algn="just" eaLnBrk="1" hangingPunct="1">
              <a:buNone/>
            </a:pPr>
            <a:r>
              <a:rPr lang="cs-CZ" sz="1200" dirty="0" smtClean="0"/>
              <a:t>         Na burze práce oceňujeme především praktické ukázky a vyzkoušení jednotlivých činností daného povolání samotnými žáky, což významně zvyšuje jejich motivaci k další profesionální orientaci. Burzu povolání velmi kladně hodnotí i rodiče žáků . </a:t>
            </a:r>
          </a:p>
          <a:p>
            <a:pPr eaLnBrk="1" hangingPunct="1">
              <a:buNone/>
            </a:pPr>
            <a:r>
              <a:rPr lang="cs-CZ" sz="1200" b="1" dirty="0" smtClean="0"/>
              <a:t>         Odkaz na TV reportáž z Burzy práce:</a:t>
            </a:r>
          </a:p>
          <a:p>
            <a:pPr eaLnBrk="1" hangingPunct="1">
              <a:buNone/>
            </a:pPr>
            <a:r>
              <a:rPr lang="cs-CZ" sz="1200" dirty="0" smtClean="0">
                <a:hlinkClick r:id="rId2"/>
              </a:rPr>
              <a:t>         http://www.</a:t>
            </a:r>
            <a:r>
              <a:rPr lang="cs-CZ" sz="1200" dirty="0" err="1" smtClean="0">
                <a:hlinkClick r:id="rId2"/>
              </a:rPr>
              <a:t>ktkstudio.cz</a:t>
            </a:r>
            <a:r>
              <a:rPr lang="cs-CZ" sz="1200" dirty="0" smtClean="0">
                <a:hlinkClick r:id="rId2"/>
              </a:rPr>
              <a:t>/archiv-studio/zpravodajsky-</a:t>
            </a:r>
            <a:r>
              <a:rPr lang="cs-CZ" sz="1200" dirty="0" err="1" smtClean="0">
                <a:hlinkClick r:id="rId2"/>
              </a:rPr>
              <a:t>tydenik</a:t>
            </a:r>
            <a:r>
              <a:rPr lang="cs-CZ" sz="1200" dirty="0" smtClean="0">
                <a:hlinkClick r:id="rId2"/>
              </a:rPr>
              <a:t>/29-</a:t>
            </a:r>
            <a:r>
              <a:rPr lang="cs-CZ" sz="1200" dirty="0" err="1" smtClean="0">
                <a:hlinkClick r:id="rId2"/>
              </a:rPr>
              <a:t>brezna</a:t>
            </a:r>
            <a:r>
              <a:rPr lang="cs-CZ" sz="1200" dirty="0" smtClean="0">
                <a:hlinkClick r:id="rId2"/>
              </a:rPr>
              <a:t>-2013/</a:t>
            </a:r>
            <a:endParaRPr lang="cs-CZ" sz="1200" dirty="0" smtClean="0"/>
          </a:p>
          <a:p>
            <a:pPr eaLnBrk="1" hangingPunct="1">
              <a:buFont typeface="Wingdings" pitchFamily="2" charset="2"/>
              <a:buChar char="§"/>
            </a:pPr>
            <a:endParaRPr lang="cs-CZ" altLang="cs-CZ" sz="2000" dirty="0" smtClean="0"/>
          </a:p>
          <a:p>
            <a:pPr eaLnBrk="1" hangingPunct="1">
              <a:buNone/>
            </a:pPr>
            <a:endParaRPr lang="cs-CZ" altLang="cs-CZ" sz="2000" dirty="0" smtClean="0"/>
          </a:p>
          <a:p>
            <a:pPr eaLnBrk="1" hangingPunct="1">
              <a:buNone/>
            </a:pPr>
            <a:endParaRPr lang="cs-CZ" altLang="cs-CZ" sz="2000" dirty="0" smtClean="0"/>
          </a:p>
          <a:p>
            <a:pPr eaLnBrk="1" hangingPunct="1">
              <a:buFont typeface="Wingdings" pitchFamily="2" charset="2"/>
              <a:buChar char="§"/>
            </a:pPr>
            <a:endParaRPr lang="cs-CZ" altLang="cs-CZ" sz="2000" dirty="0" smtClean="0"/>
          </a:p>
          <a:p>
            <a:pPr eaLnBrk="1" hangingPunct="1">
              <a:buFont typeface="Wingdings" pitchFamily="2" charset="2"/>
              <a:buChar char="§"/>
            </a:pPr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E:\Projektový den,Čím budu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272" y="3573016"/>
            <a:ext cx="3447245" cy="258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Projektový den,Čím budu\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28436"/>
            <a:ext cx="3527061" cy="264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Projektové dny</a:t>
            </a:r>
            <a:endParaRPr lang="cs-CZ" dirty="0"/>
          </a:p>
        </p:txBody>
      </p:sp>
      <p:pic>
        <p:nvPicPr>
          <p:cNvPr id="2050" name="Picture 2" descr="E:\Projektový den,Čím budu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57" y="1160803"/>
            <a:ext cx="3408308" cy="255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Projektový den,Čím budu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088" y="1156002"/>
            <a:ext cx="2914857" cy="218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Projektový den,Čím budu\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114" y="1160803"/>
            <a:ext cx="2908456" cy="218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85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Burzy práce</a:t>
            </a:r>
            <a:endParaRPr lang="cs-CZ" dirty="0"/>
          </a:p>
        </p:txBody>
      </p:sp>
      <p:pic>
        <p:nvPicPr>
          <p:cNvPr id="1026" name="Picture 2" descr="C:\Users\Hanka\Desktop\Burza práce\CIMG18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37256"/>
            <a:ext cx="3816424" cy="254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anka\Desktop\Burza práce\CIMG19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37256"/>
            <a:ext cx="3820684" cy="254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anka\Desktop\Burza práce\Snímek 1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05075" y="-8159750"/>
            <a:ext cx="10972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anka\Desktop\Burza práce\Snímek 1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93095"/>
            <a:ext cx="3816424" cy="254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Hanka\AppData\Local\Temp\Rar$DRa0.945\CIMG348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79774"/>
            <a:ext cx="3343183" cy="250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71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dirty="0" smtClean="0"/>
              <a:t>Aktivity se žáky – A3 </a:t>
            </a:r>
            <a:br>
              <a:rPr lang="cs-CZ" altLang="cs-CZ" sz="3200" b="1" dirty="0" smtClean="0"/>
            </a:br>
            <a:r>
              <a:rPr lang="cs-CZ" altLang="cs-CZ" sz="3200" b="1" dirty="0" smtClean="0"/>
              <a:t>předcházení školní neúspěšnosti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86320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cs-CZ" altLang="cs-CZ" sz="2000" b="1" dirty="0" smtClean="0">
                <a:solidFill>
                  <a:srgbClr val="0070C0"/>
                </a:solidFill>
              </a:rPr>
              <a:t>Exkurze do podniků</a:t>
            </a:r>
          </a:p>
          <a:p>
            <a:pPr lvl="1" eaLnBrk="1" hangingPunct="1">
              <a:buNone/>
            </a:pPr>
            <a:r>
              <a:rPr lang="cs-CZ" altLang="cs-CZ" sz="1600" b="1" dirty="0" smtClean="0"/>
              <a:t>Exkurze do podniku HYUNDAI </a:t>
            </a:r>
            <a:r>
              <a:rPr lang="cs-CZ" altLang="cs-CZ" sz="1600" b="1" dirty="0" err="1" smtClean="0"/>
              <a:t>Nošovice</a:t>
            </a:r>
            <a:endParaRPr lang="cs-CZ" altLang="cs-CZ" sz="1600" b="1" dirty="0" smtClean="0"/>
          </a:p>
          <a:p>
            <a:pPr lvl="1" eaLnBrk="1" hangingPunct="1">
              <a:buNone/>
            </a:pPr>
            <a:r>
              <a:rPr lang="cs-CZ" altLang="cs-CZ" sz="1600" b="1" dirty="0" smtClean="0"/>
              <a:t>Exkurze do podniku MARLENKA </a:t>
            </a:r>
            <a:r>
              <a:rPr lang="cs-CZ" altLang="cs-CZ" sz="1600" b="1" dirty="0" err="1" smtClean="0"/>
              <a:t>Frýdek</a:t>
            </a:r>
            <a:r>
              <a:rPr lang="cs-CZ" altLang="cs-CZ" sz="1600" b="1" dirty="0" smtClean="0"/>
              <a:t>-Místek</a:t>
            </a:r>
          </a:p>
          <a:p>
            <a:pPr lvl="1" eaLnBrk="1" hangingPunct="1">
              <a:buNone/>
            </a:pPr>
            <a:r>
              <a:rPr lang="cs-CZ" altLang="cs-CZ" sz="1200" dirty="0" smtClean="0"/>
              <a:t>Exkurze do podniků se žákům moc líbily, mnozí žáci měli možnost se dostat do přímého pracovního procesu ve výrobním</a:t>
            </a:r>
          </a:p>
          <a:p>
            <a:pPr lvl="1" eaLnBrk="1" hangingPunct="1">
              <a:buNone/>
            </a:pPr>
            <a:r>
              <a:rPr lang="cs-CZ" altLang="cs-CZ" sz="1200" dirty="0" smtClean="0"/>
              <a:t>podniku vůbec poprvé .Exkurze patřily k nejlépe hodnoceným aktivitám projektu a významně přispěly  k pochopení</a:t>
            </a:r>
          </a:p>
          <a:p>
            <a:pPr lvl="1" eaLnBrk="1" hangingPunct="1">
              <a:buNone/>
            </a:pPr>
            <a:r>
              <a:rPr lang="cs-CZ" altLang="cs-CZ" sz="1200" dirty="0" smtClean="0"/>
              <a:t>významu vzdělání u žáků a profesionální orientaci.</a:t>
            </a:r>
          </a:p>
          <a:p>
            <a:pPr lvl="1" eaLnBrk="1" hangingPunct="1">
              <a:buNone/>
            </a:pPr>
            <a:r>
              <a:rPr lang="cs-CZ" altLang="cs-CZ" sz="2000" b="1" dirty="0" smtClean="0">
                <a:solidFill>
                  <a:srgbClr val="0070C0"/>
                </a:solidFill>
              </a:rPr>
              <a:t>Doučování</a:t>
            </a:r>
          </a:p>
          <a:p>
            <a:pPr lvl="1" eaLnBrk="1" hangingPunct="1">
              <a:buNone/>
            </a:pPr>
            <a:r>
              <a:rPr lang="cs-CZ" altLang="cs-CZ" sz="1200" b="1" dirty="0" smtClean="0"/>
              <a:t>Počet zapojených žáků:  26</a:t>
            </a:r>
          </a:p>
          <a:p>
            <a:pPr lvl="1" eaLnBrk="1" hangingPunct="1">
              <a:buNone/>
            </a:pPr>
            <a:r>
              <a:rPr lang="cs-CZ" altLang="cs-CZ" sz="1200" b="1" dirty="0" smtClean="0"/>
              <a:t>Počet PP: 3</a:t>
            </a:r>
          </a:p>
          <a:p>
            <a:pPr eaLnBrk="1" hangingPunct="1">
              <a:buNone/>
            </a:pPr>
            <a:r>
              <a:rPr lang="cs-CZ" sz="1200" dirty="0" smtClean="0"/>
              <a:t>Pedagogové školy prováděli individuální práci v malých skupinách se 3-4 žáky, kteří z nejrůznějších důvodů zaostávají v učivu čímž </a:t>
            </a:r>
          </a:p>
          <a:p>
            <a:pPr eaLnBrk="1" hangingPunct="1">
              <a:buNone/>
            </a:pPr>
            <a:r>
              <a:rPr lang="cs-CZ" sz="1200" dirty="0" smtClean="0"/>
              <a:t>bylo předcházeno jejich školní neúspěšnosti. Využívali přitom speciální metody a způsoby práce zaměřené na rozvoj čtenářské</a:t>
            </a:r>
          </a:p>
          <a:p>
            <a:pPr eaLnBrk="1" hangingPunct="1">
              <a:buNone/>
            </a:pPr>
            <a:r>
              <a:rPr lang="cs-CZ" sz="1200" dirty="0" smtClean="0"/>
              <a:t>gramotnosti, slovní zásoby, jazykových dovedností, matematických dovedností i konverzace v cizím jazyce(anglickém).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cs-CZ" sz="2000" b="1" dirty="0" smtClean="0">
                <a:solidFill>
                  <a:srgbClr val="0070C0"/>
                </a:solidFill>
              </a:rPr>
              <a:t> </a:t>
            </a:r>
            <a:r>
              <a:rPr lang="cs-CZ" sz="2000" b="1" dirty="0" err="1" smtClean="0">
                <a:solidFill>
                  <a:srgbClr val="0070C0"/>
                </a:solidFill>
              </a:rPr>
              <a:t>Ghettout</a:t>
            </a:r>
            <a:r>
              <a:rPr lang="cs-CZ" sz="2000" b="1" dirty="0" smtClean="0">
                <a:solidFill>
                  <a:srgbClr val="0070C0"/>
                </a:solidFill>
              </a:rPr>
              <a:t>(Cesta z </a:t>
            </a:r>
            <a:r>
              <a:rPr lang="cs-CZ" sz="2000" b="1" dirty="0" err="1" smtClean="0">
                <a:solidFill>
                  <a:srgbClr val="0070C0"/>
                </a:solidFill>
              </a:rPr>
              <a:t>gheta</a:t>
            </a:r>
            <a:r>
              <a:rPr lang="cs-CZ" sz="2000" b="1" dirty="0" smtClean="0">
                <a:solidFill>
                  <a:srgbClr val="0070C0"/>
                </a:solidFill>
              </a:rPr>
              <a:t>) workshop 8. a 9. </a:t>
            </a:r>
            <a:r>
              <a:rPr lang="cs-CZ" sz="2000" b="1" dirty="0" err="1" smtClean="0">
                <a:solidFill>
                  <a:srgbClr val="0070C0"/>
                </a:solidFill>
              </a:rPr>
              <a:t>roč</a:t>
            </a:r>
            <a:r>
              <a:rPr lang="cs-CZ" sz="2000" b="1" dirty="0" smtClean="0">
                <a:solidFill>
                  <a:srgbClr val="0070C0"/>
                </a:solidFill>
              </a:rPr>
              <a:t>. </a:t>
            </a:r>
            <a:r>
              <a:rPr lang="cs-CZ" sz="2000" b="1" dirty="0" smtClean="0"/>
              <a:t> - </a:t>
            </a:r>
            <a:r>
              <a:rPr lang="cs-CZ" sz="1200" dirty="0" smtClean="0"/>
              <a:t>interaktivní hra /Člověk v tísni Praha)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cs-CZ" sz="2000" b="1" dirty="0" smtClean="0">
                <a:solidFill>
                  <a:srgbClr val="0070C0"/>
                </a:solidFill>
              </a:rPr>
              <a:t> Workshop finanční gramotnost – 8. a 9. </a:t>
            </a:r>
            <a:r>
              <a:rPr lang="cs-CZ" sz="2000" b="1" dirty="0" err="1" smtClean="0">
                <a:solidFill>
                  <a:srgbClr val="0070C0"/>
                </a:solidFill>
              </a:rPr>
              <a:t>roč</a:t>
            </a:r>
            <a:r>
              <a:rPr lang="cs-CZ" sz="2000" b="1" dirty="0" smtClean="0">
                <a:solidFill>
                  <a:srgbClr val="0070C0"/>
                </a:solidFill>
              </a:rPr>
              <a:t>.</a:t>
            </a:r>
            <a:r>
              <a:rPr lang="cs-CZ" sz="2000" dirty="0" smtClean="0"/>
              <a:t> </a:t>
            </a:r>
            <a:r>
              <a:rPr lang="cs-CZ" sz="1200" dirty="0" smtClean="0"/>
              <a:t>– přispěl k rozvoji finanční gramotnosti žáků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cs-CZ" sz="2000" dirty="0" smtClean="0"/>
              <a:t> </a:t>
            </a:r>
            <a:r>
              <a:rPr lang="cs-CZ" sz="2000" b="1" dirty="0" smtClean="0">
                <a:solidFill>
                  <a:srgbClr val="0070C0"/>
                </a:solidFill>
              </a:rPr>
              <a:t>Exkurze do NNO „Společně- </a:t>
            </a:r>
            <a:r>
              <a:rPr lang="cs-CZ" sz="2000" b="1" dirty="0" err="1" smtClean="0">
                <a:solidFill>
                  <a:srgbClr val="0070C0"/>
                </a:solidFill>
              </a:rPr>
              <a:t>Jekhetane</a:t>
            </a:r>
            <a:r>
              <a:rPr lang="cs-CZ" sz="2000" b="1" dirty="0" smtClean="0">
                <a:solidFill>
                  <a:srgbClr val="0070C0"/>
                </a:solidFill>
              </a:rPr>
              <a:t>“ Ostrava </a:t>
            </a:r>
            <a:r>
              <a:rPr lang="cs-CZ" sz="1200" dirty="0" smtClean="0"/>
              <a:t>– žáci měli možnost seznámit se s činností, nabídkou aktivit organizace pro děti a mládež, se systémem spolupráce se školami a vyzkoušeli si některé programy,</a:t>
            </a:r>
          </a:p>
          <a:p>
            <a:pPr eaLnBrk="1" hangingPunct="1">
              <a:buNone/>
            </a:pPr>
            <a:r>
              <a:rPr lang="cs-CZ" sz="1200" dirty="0" smtClean="0"/>
              <a:t>          a sportovní aktivity, které mají návštěvníci zařízení k dispozici.</a:t>
            </a:r>
          </a:p>
          <a:p>
            <a:endParaRPr lang="cs-CZ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9750" y="258763"/>
            <a:ext cx="8540750" cy="884221"/>
          </a:xfrm>
        </p:spPr>
        <p:txBody>
          <a:bodyPr/>
          <a:lstStyle/>
          <a:p>
            <a:pPr eaLnBrk="1" hangingPunct="1"/>
            <a:r>
              <a:rPr lang="cs-CZ" altLang="cs-CZ" sz="3200" b="1" dirty="0" smtClean="0"/>
              <a:t>Aktivity se žáky – A4 podpora pozitivního klimatu </a:t>
            </a:r>
          </a:p>
        </p:txBody>
      </p:sp>
      <p:sp>
        <p:nvSpPr>
          <p:cNvPr id="921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71500" y="1142984"/>
            <a:ext cx="8037513" cy="5021279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cs-CZ" altLang="cs-CZ" sz="2000" b="1" dirty="0" smtClean="0">
                <a:solidFill>
                  <a:srgbClr val="0070C0"/>
                </a:solidFill>
              </a:rPr>
              <a:t>Počet PP zapojených do aktivit A4:   7 pedagogů a asistentů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cs-CZ" altLang="cs-CZ" sz="2000" b="1" dirty="0" smtClean="0">
                <a:solidFill>
                  <a:srgbClr val="0070C0"/>
                </a:solidFill>
              </a:rPr>
              <a:t>volnočasové aktivity: 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cs-CZ" altLang="cs-CZ" sz="1600" b="1" dirty="0" smtClean="0"/>
              <a:t>taneční kroužek </a:t>
            </a:r>
            <a:r>
              <a:rPr lang="cs-CZ" altLang="cs-CZ" sz="1600" dirty="0" smtClean="0"/>
              <a:t>: romské tance, country tance, </a:t>
            </a:r>
            <a:r>
              <a:rPr lang="cs-CZ" altLang="cs-CZ" sz="1600" dirty="0" err="1" smtClean="0"/>
              <a:t>hip</a:t>
            </a:r>
            <a:r>
              <a:rPr lang="cs-CZ" altLang="cs-CZ" sz="1600" dirty="0" smtClean="0"/>
              <a:t> hop, aerobik, jóga, box, </a:t>
            </a:r>
            <a:r>
              <a:rPr lang="cs-CZ" altLang="cs-CZ" sz="1600" dirty="0" err="1" smtClean="0"/>
              <a:t>rope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skipping</a:t>
            </a:r>
            <a:r>
              <a:rPr lang="cs-CZ" altLang="cs-CZ" sz="1600" dirty="0" smtClean="0"/>
              <a:t>…</a:t>
            </a:r>
            <a:endParaRPr lang="cs-CZ" altLang="cs-CZ" sz="1200" dirty="0" smtClean="0"/>
          </a:p>
          <a:p>
            <a:pPr lvl="1" eaLnBrk="1" hangingPunct="1">
              <a:buFont typeface="Wingdings" pitchFamily="2" charset="2"/>
              <a:buChar char="§"/>
            </a:pPr>
            <a:r>
              <a:rPr lang="cs-CZ" altLang="cs-CZ" sz="1600" b="1" dirty="0" smtClean="0"/>
              <a:t>hudební kroužek</a:t>
            </a:r>
            <a:r>
              <a:rPr lang="cs-CZ" altLang="cs-CZ" sz="1600" dirty="0" smtClean="0"/>
              <a:t>: výuka hry na kytaru, zpěvy českých, romských písní, moderních i lidových </a:t>
            </a:r>
            <a:r>
              <a:rPr lang="cs-CZ" altLang="cs-CZ" sz="1600" dirty="0" err="1" smtClean="0"/>
              <a:t>písn</a:t>
            </a:r>
            <a:endParaRPr lang="cs-CZ" altLang="cs-CZ" sz="1200" dirty="0" smtClean="0"/>
          </a:p>
          <a:p>
            <a:pPr lvl="1" eaLnBrk="1" hangingPunct="1">
              <a:buNone/>
            </a:pPr>
            <a:r>
              <a:rPr lang="cs-CZ" sz="1200" dirty="0" smtClean="0"/>
              <a:t>Žáci se sociálním znevýhodněním měli prostřednictvím zájmových kroužků možnost nejen rozvíjet svůj talent a</a:t>
            </a:r>
          </a:p>
          <a:p>
            <a:pPr lvl="1" eaLnBrk="1" hangingPunct="1">
              <a:buNone/>
            </a:pPr>
            <a:r>
              <a:rPr lang="cs-CZ" sz="1200" dirty="0" smtClean="0"/>
              <a:t>nadání, ale učit se i vhodně  a účelně trávit svůj volný čas. 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cs-CZ" altLang="cs-CZ" sz="2000" dirty="0" smtClean="0"/>
              <a:t> </a:t>
            </a:r>
            <a:r>
              <a:rPr lang="cs-CZ" altLang="cs-CZ" sz="2000" b="1" dirty="0" smtClean="0">
                <a:solidFill>
                  <a:srgbClr val="0070C0"/>
                </a:solidFill>
              </a:rPr>
              <a:t>prezentace školy</a:t>
            </a:r>
          </a:p>
          <a:p>
            <a:pPr lvl="1" eaLnBrk="1" hangingPunct="1">
              <a:buNone/>
            </a:pPr>
            <a:r>
              <a:rPr lang="cs-CZ" altLang="cs-CZ" sz="1600" b="1" dirty="0" smtClean="0"/>
              <a:t>Ve škole proběhla 2x za projekt úspěšná prezentace školy s názvem</a:t>
            </a:r>
          </a:p>
          <a:p>
            <a:pPr lvl="1" eaLnBrk="1" hangingPunct="1">
              <a:buNone/>
            </a:pPr>
            <a:r>
              <a:rPr lang="cs-CZ" altLang="cs-CZ" sz="1600" b="1" dirty="0" smtClean="0"/>
              <a:t> „Společně - </a:t>
            </a:r>
            <a:r>
              <a:rPr lang="cs-CZ" altLang="cs-CZ" sz="1600" b="1" dirty="0" err="1" smtClean="0"/>
              <a:t>Jekhetane</a:t>
            </a:r>
            <a:r>
              <a:rPr lang="cs-CZ" altLang="cs-CZ" sz="1600" b="1" dirty="0" smtClean="0"/>
              <a:t>“</a:t>
            </a:r>
          </a:p>
          <a:p>
            <a:pPr lvl="1" eaLnBrk="1" hangingPunct="1">
              <a:buNone/>
            </a:pPr>
            <a:r>
              <a:rPr lang="cs-CZ" sz="1200" dirty="0" smtClean="0"/>
              <a:t>Každoročně 8. dubna při příležitosti Mezinárodního dne Romů jsme prezentovali výchovně vzdělávací činnost</a:t>
            </a:r>
          </a:p>
          <a:p>
            <a:pPr lvl="1" eaLnBrk="1" hangingPunct="1">
              <a:buNone/>
            </a:pPr>
            <a:r>
              <a:rPr lang="cs-CZ" sz="1200" dirty="0" smtClean="0"/>
              <a:t>školy, výsledky zájmové činnosti a vzájemně poznávali českou a romskou kulturu, historii, zvyky, tradice. Velkou</a:t>
            </a:r>
          </a:p>
          <a:p>
            <a:pPr lvl="1" eaLnBrk="1" hangingPunct="1">
              <a:buNone/>
            </a:pPr>
            <a:r>
              <a:rPr lang="cs-CZ" sz="1200" dirty="0" smtClean="0"/>
              <a:t>oblibu získalo i společné posezení pedagogů s rodiči, prohlídka školy a odpolední společné kulturní i sportovní</a:t>
            </a:r>
          </a:p>
          <a:p>
            <a:pPr lvl="1" eaLnBrk="1" hangingPunct="1">
              <a:buNone/>
            </a:pPr>
            <a:r>
              <a:rPr lang="cs-CZ" sz="1200" dirty="0" smtClean="0"/>
              <a:t>workshopy pro děti se svými rodiči.</a:t>
            </a:r>
          </a:p>
          <a:p>
            <a:pPr lvl="1" eaLnBrk="1" hangingPunct="1">
              <a:buNone/>
            </a:pPr>
            <a:r>
              <a:rPr lang="cs-CZ" sz="1200" dirty="0" smtClean="0"/>
              <a:t>Prezentace školy se proto stala jednou z nejlépe hodnocených akcí projektu.</a:t>
            </a:r>
          </a:p>
          <a:p>
            <a:pPr eaLnBrk="1" hangingPunct="1">
              <a:buNone/>
            </a:pPr>
            <a:endParaRPr lang="cs-CZ" altLang="cs-CZ" sz="2000" dirty="0" smtClean="0"/>
          </a:p>
          <a:p>
            <a:pPr eaLnBrk="1" hangingPunct="1">
              <a:buNone/>
            </a:pPr>
            <a:endParaRPr lang="cs-CZ" altLang="cs-CZ" sz="2000" dirty="0" smtClean="0"/>
          </a:p>
          <a:p>
            <a:pPr eaLnBrk="1" hangingPunct="1">
              <a:buFont typeface="Wingdings" pitchFamily="2" charset="2"/>
              <a:buChar char="§"/>
            </a:pPr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Hanka\Desktop\Krouzky foto\CIMG30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229" y="2132856"/>
            <a:ext cx="3079517" cy="233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cs-CZ" dirty="0" smtClean="0"/>
              <a:t>Volnočasové aktivity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6504" y="1035254"/>
            <a:ext cx="8229600" cy="4525963"/>
          </a:xfrm>
        </p:spPr>
        <p:txBody>
          <a:bodyPr/>
          <a:lstStyle/>
          <a:p>
            <a:r>
              <a:rPr lang="cs-CZ" dirty="0" smtClean="0"/>
              <a:t>Taneční a hudební kroužek</a:t>
            </a:r>
            <a:endParaRPr lang="cs-CZ" dirty="0"/>
          </a:p>
        </p:txBody>
      </p:sp>
      <p:pic>
        <p:nvPicPr>
          <p:cNvPr id="4099" name="Picture 3" descr="C:\Users\Hanka\Desktop\Krouzky foto\CIMG25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6" y="4293096"/>
            <a:ext cx="302433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Hanka\Desktop\Krouzky foto\CIMG30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04" y="1720271"/>
            <a:ext cx="3107680" cy="233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Hanka\Desktop\Krouzky foto\CIMG20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96752"/>
            <a:ext cx="3821714" cy="254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Hanka\Desktop\Krouzky foto\Snímek 15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051031"/>
            <a:ext cx="3605604" cy="270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66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ctrTitle"/>
          </p:nvPr>
        </p:nvSpPr>
        <p:spPr>
          <a:xfrm>
            <a:off x="179388" y="188913"/>
            <a:ext cx="8640762" cy="1295400"/>
          </a:xfrm>
        </p:spPr>
        <p:txBody>
          <a:bodyPr/>
          <a:lstStyle/>
          <a:p>
            <a:pPr eaLnBrk="1" hangingPunct="1"/>
            <a:r>
              <a:rPr lang="cs-CZ" sz="3200" b="1" smtClean="0">
                <a:solidFill>
                  <a:srgbClr val="FF0000"/>
                </a:solidFill>
              </a:rPr>
              <a:t>Základní škola Floriána Bayera, Kopřivnice, Štramberská 189, příspěvková organizace</a:t>
            </a:r>
          </a:p>
        </p:txBody>
      </p:sp>
      <p:pic>
        <p:nvPicPr>
          <p:cNvPr id="2051" name="Picture 2" descr="Snímek 0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1916113"/>
            <a:ext cx="4886325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obrázek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133600"/>
            <a:ext cx="1562100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irc_mi" descr="http://www.cegv-cassiopeia.cz/userfiles/image/logo_ekoskola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323850" y="3860800"/>
            <a:ext cx="15938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irc_mi" descr="http://www.etickavychova.cz/ops/files/logo-Eticka-skola2.png"/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7019925" y="2276475"/>
            <a:ext cx="189865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irc_mi" descr="http://www.globalactionschools.org/2_files/images/logos/global-action-schools-czech.gif"/>
          <p:cNvPicPr>
            <a:picLocks noChangeAspect="1" noChangeArrowheads="1"/>
          </p:cNvPicPr>
          <p:nvPr/>
        </p:nvPicPr>
        <p:blipFill>
          <a:blip r:embed="rId8" r:link="rId9"/>
          <a:srcRect/>
          <a:stretch>
            <a:fillRect/>
          </a:stretch>
        </p:blipFill>
        <p:spPr bwMode="auto">
          <a:xfrm>
            <a:off x="7092950" y="4508500"/>
            <a:ext cx="18573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531" y="1412776"/>
            <a:ext cx="4228270" cy="333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0" y="22104"/>
            <a:ext cx="5040560" cy="683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52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dirty="0" smtClean="0"/>
              <a:t>Aktivity se žáky – A4 podpora pozitivního klimatu 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§"/>
            </a:pPr>
            <a:endParaRPr lang="cs-CZ" altLang="cs-CZ" sz="2000" b="1" dirty="0" smtClean="0">
              <a:solidFill>
                <a:srgbClr val="0070C0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cs-CZ" altLang="cs-CZ" sz="2000" b="1" dirty="0" smtClean="0">
                <a:solidFill>
                  <a:srgbClr val="0070C0"/>
                </a:solidFill>
              </a:rPr>
              <a:t>Festival „NÁŠ BAREVNÝ ŽIVOT – AMORO FAREBNO DŽIVIPEN“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000" b="1" dirty="0" smtClean="0"/>
              <a:t>Datum konání: 11.6.2014 </a:t>
            </a:r>
          </a:p>
          <a:p>
            <a:pPr eaLnBrk="1" hangingPunct="1">
              <a:buFont typeface="Wingdings" pitchFamily="2" charset="2"/>
              <a:buChar char="Ø"/>
            </a:pPr>
            <a:endParaRPr lang="cs-CZ" altLang="cs-CZ" sz="2000" b="1" dirty="0" smtClean="0"/>
          </a:p>
          <a:p>
            <a:pPr>
              <a:buNone/>
            </a:pPr>
            <a:r>
              <a:rPr lang="cs-CZ" sz="2000" dirty="0" smtClean="0"/>
              <a:t>  V závěru projektu proběhl v Ostravě na Černé louce závěrečný festival</a:t>
            </a:r>
          </a:p>
          <a:p>
            <a:pPr>
              <a:buNone/>
            </a:pPr>
            <a:r>
              <a:rPr lang="cs-CZ" sz="2000" dirty="0" smtClean="0"/>
              <a:t>„Náš barevný život – </a:t>
            </a:r>
            <a:r>
              <a:rPr lang="cs-CZ" sz="2000" dirty="0" err="1" smtClean="0"/>
              <a:t>Amoro</a:t>
            </a:r>
            <a:r>
              <a:rPr lang="cs-CZ" sz="2000" dirty="0" smtClean="0"/>
              <a:t> </a:t>
            </a:r>
            <a:r>
              <a:rPr lang="cs-CZ" sz="2000" dirty="0" err="1" smtClean="0"/>
              <a:t>farebno</a:t>
            </a:r>
            <a:r>
              <a:rPr lang="cs-CZ" sz="2000" dirty="0" smtClean="0"/>
              <a:t> </a:t>
            </a:r>
            <a:r>
              <a:rPr lang="cs-CZ" sz="2000" dirty="0" err="1" smtClean="0"/>
              <a:t>dživipen</a:t>
            </a:r>
            <a:r>
              <a:rPr lang="cs-CZ" sz="2000" dirty="0" smtClean="0"/>
              <a:t>“. Na festivalu zúčastněné školy</a:t>
            </a:r>
          </a:p>
          <a:p>
            <a:pPr>
              <a:buNone/>
            </a:pPr>
            <a:r>
              <a:rPr lang="cs-CZ" sz="2000" dirty="0" smtClean="0"/>
              <a:t>prezentovaly výsledky zájmové činnosti, hudební, pěvecké, divadelní</a:t>
            </a:r>
          </a:p>
          <a:p>
            <a:pPr>
              <a:buNone/>
            </a:pPr>
            <a:r>
              <a:rPr lang="cs-CZ" sz="2000" dirty="0" smtClean="0"/>
              <a:t>schopnosti a dovednosti žáků. Festival rovněž přispěl k vzájemnému</a:t>
            </a:r>
          </a:p>
          <a:p>
            <a:pPr>
              <a:buNone/>
            </a:pPr>
            <a:r>
              <a:rPr lang="cs-CZ" sz="2000" dirty="0" smtClean="0"/>
              <a:t>setkávání, poznávání české i romské kultury a vzájemnému obohacení dětí,</a:t>
            </a:r>
          </a:p>
          <a:p>
            <a:pPr>
              <a:buNone/>
            </a:pPr>
            <a:r>
              <a:rPr lang="cs-CZ" sz="2000" dirty="0" smtClean="0"/>
              <a:t>jejich rodičů i pedagogů škol. </a:t>
            </a:r>
          </a:p>
          <a:p>
            <a:pPr>
              <a:buNone/>
            </a:pPr>
            <a:r>
              <a:rPr lang="cs-CZ" sz="2000" dirty="0" smtClean="0"/>
              <a:t>Festival patřil v naší škole k nejlépe hodnocené akci.</a:t>
            </a:r>
          </a:p>
          <a:p>
            <a:pPr>
              <a:buNone/>
            </a:pPr>
            <a:endParaRPr lang="cs-CZ" sz="2000" dirty="0" smtClean="0"/>
          </a:p>
          <a:p>
            <a:pPr>
              <a:buNone/>
            </a:pPr>
            <a:r>
              <a:rPr lang="cs-CZ" sz="2000" dirty="0" smtClean="0"/>
              <a:t> 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E:\Festival Náš barevný svět\CIMG38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640" y="4293096"/>
            <a:ext cx="4796598" cy="359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Festival Náš barevný svět\CIMG38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44434"/>
            <a:ext cx="4693146" cy="351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E:\Festival Náš barevný svět\CIMG38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555058" cy="266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E:\Festival Náš barevný svět\CIMG389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76672"/>
            <a:ext cx="4705119" cy="352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Festival Náš barevný svět\CIMG385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96" y="2621102"/>
            <a:ext cx="2476277" cy="330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8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395536" y="233899"/>
            <a:ext cx="8229600" cy="1143000"/>
          </a:xfrm>
        </p:spPr>
        <p:txBody>
          <a:bodyPr/>
          <a:lstStyle/>
          <a:p>
            <a:r>
              <a:rPr lang="cs-CZ" altLang="cs-CZ" sz="3200" b="1" dirty="0" smtClean="0"/>
              <a:t>Spolupráce s rodiči</a:t>
            </a:r>
          </a:p>
        </p:txBody>
      </p:sp>
      <p:sp>
        <p:nvSpPr>
          <p:cNvPr id="10243" name="Zástupný symbol pro obsah 2"/>
          <p:cNvSpPr>
            <a:spLocks noGrp="1"/>
          </p:cNvSpPr>
          <p:nvPr>
            <p:ph idx="1"/>
          </p:nvPr>
        </p:nvSpPr>
        <p:spPr>
          <a:xfrm>
            <a:off x="611560" y="1782198"/>
            <a:ext cx="7886700" cy="4519627"/>
          </a:xfrm>
        </p:spPr>
        <p:txBody>
          <a:bodyPr/>
          <a:lstStyle/>
          <a:p>
            <a:pPr eaLnBrk="1" hangingPunct="1">
              <a:buNone/>
            </a:pPr>
            <a:r>
              <a:rPr lang="cs-CZ" sz="2000" b="1" dirty="0" smtClean="0">
                <a:solidFill>
                  <a:srgbClr val="0070C0"/>
                </a:solidFill>
              </a:rPr>
              <a:t>V oblasti spolupráce s rodiči projekt umožnil :</a:t>
            </a:r>
          </a:p>
          <a:p>
            <a:pPr eaLnBrk="1" hangingPunct="1"/>
            <a:r>
              <a:rPr lang="cs-CZ" sz="2000" dirty="0" smtClean="0"/>
              <a:t>navázání efektivní spolupráce s rodiči ihned od nástupu dětí do školy,</a:t>
            </a:r>
          </a:p>
          <a:p>
            <a:pPr eaLnBrk="1" hangingPunct="1"/>
            <a:r>
              <a:rPr lang="cs-CZ" sz="2000" dirty="0" smtClean="0"/>
              <a:t> zapojení do činnosti přípravné třídy společnými aktivitami s dětmi,</a:t>
            </a:r>
          </a:p>
          <a:p>
            <a:pPr eaLnBrk="1" hangingPunct="1"/>
            <a:r>
              <a:rPr lang="cs-CZ" sz="2000" dirty="0" smtClean="0"/>
              <a:t>zapojení rodičů do vedení zájmových kroužků (taneční i hudební),</a:t>
            </a:r>
          </a:p>
          <a:p>
            <a:pPr eaLnBrk="1" hangingPunct="1"/>
            <a:r>
              <a:rPr lang="cs-CZ" sz="2000" dirty="0" smtClean="0"/>
              <a:t>rodiče také pomáhali s nácviky romských tanců a doprovázeli děti na hudební nástroje při pěveckých vystoupeních,</a:t>
            </a:r>
          </a:p>
          <a:p>
            <a:pPr eaLnBrk="1" hangingPunct="1"/>
            <a:r>
              <a:rPr lang="cs-CZ" sz="2000" dirty="0" smtClean="0"/>
              <a:t>někteří rodiče představovali svá povolání při burzách práce, </a:t>
            </a:r>
          </a:p>
          <a:p>
            <a:pPr eaLnBrk="1" hangingPunct="1"/>
            <a:r>
              <a:rPr lang="cs-CZ" sz="2000" dirty="0" smtClean="0"/>
              <a:t>mnozí se účastnili projektových dnů, tvořivých dílen se svými dětmi i společného učení, což je nezbytné pro kvalitní domácí přípravu dětí,</a:t>
            </a:r>
          </a:p>
          <a:p>
            <a:pPr eaLnBrk="1" hangingPunct="1"/>
            <a:r>
              <a:rPr lang="cs-CZ" sz="2000" dirty="0" smtClean="0"/>
              <a:t>rodiče mohli sledovat pokrok svých dětí</a:t>
            </a:r>
          </a:p>
          <a:p>
            <a:pPr eaLnBrk="1" hangingPunct="1"/>
            <a:r>
              <a:rPr lang="cs-CZ" sz="2000" dirty="0" smtClean="0"/>
              <a:t>u mnohých rodičů došlo i k posunu v chápání významu vzdělání pro další život jejich dětí</a:t>
            </a:r>
          </a:p>
          <a:p>
            <a:pPr eaLnBrk="1" hangingPunct="1">
              <a:buNone/>
            </a:pPr>
            <a:endParaRPr lang="cs-CZ" altLang="cs-CZ" sz="2000" dirty="0" smtClean="0"/>
          </a:p>
          <a:p>
            <a:endParaRPr lang="cs-CZ" altLang="cs-CZ" dirty="0" smtClean="0"/>
          </a:p>
        </p:txBody>
      </p:sp>
      <p:pic>
        <p:nvPicPr>
          <p:cNvPr id="8194" name="Picture 2" descr="C:\Users\Hanka\AppData\Local\Temp\Rar$DRa0.947\IMG_12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736" y="0"/>
            <a:ext cx="2376264" cy="178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2604798" cy="195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cs-CZ" sz="3200" b="1" dirty="0" smtClean="0"/>
              <a:t>Spolupráce s rodiči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/>
          <a:lstStyle/>
          <a:p>
            <a:pPr algn="just"/>
            <a:r>
              <a:rPr lang="cs-CZ" sz="2000" dirty="0" smtClean="0"/>
              <a:t>Největší účast ze strany rodičů byla u nás ve škole vždy na akcích, na kterých mohli rodiče vidět svoje děti, jak jsou šikovné při tanci, zpěvu, hudbě, sportu – především akce SPOLEČNĚ-JEKHETANE (aktivita Prezentace školy) </a:t>
            </a:r>
          </a:p>
          <a:p>
            <a:pPr algn="just"/>
            <a:r>
              <a:rPr lang="cs-CZ" sz="2000" dirty="0" smtClean="0"/>
              <a:t>Rodiče oceňovali velmi i neformální atmosféru v průběhu jednotlivých činností projektu, při kterých byli účastni, otevřenou komunikaci s pedagogy či vedením školy, společná setkávání s občerstvením, která přispěla k vzájemnému poznávání, sdělování zkušeností i řešení problémů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89630"/>
            <a:ext cx="3090863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Hanka\AppData\Local\Temp\Rar$DRa0.402\IMG_05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77657"/>
            <a:ext cx="3162481" cy="237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Fotky z projektu Škola s místem pro všechny\Foto tvurci dilny - jaro je tady\IMG_10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182270"/>
            <a:ext cx="2276475" cy="170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dirty="0" smtClean="0"/>
              <a:t>Zhodnocení projektu vedením školy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357298"/>
            <a:ext cx="7886700" cy="5054615"/>
          </a:xfrm>
        </p:spPr>
        <p:txBody>
          <a:bodyPr/>
          <a:lstStyle/>
          <a:p>
            <a:pPr>
              <a:buNone/>
            </a:pPr>
            <a:r>
              <a:rPr lang="cs-CZ" sz="2000" b="1" dirty="0" smtClean="0">
                <a:solidFill>
                  <a:srgbClr val="0070C0"/>
                </a:solidFill>
              </a:rPr>
              <a:t>Projekt „ŠKOLA S MÍSTEM PRO VŠECHNY“ byl ojedinělý. </a:t>
            </a:r>
          </a:p>
          <a:p>
            <a:pPr algn="just"/>
            <a:r>
              <a:rPr lang="cs-CZ" sz="2000" dirty="0" smtClean="0"/>
              <a:t>Ojedinělý svým zaměřením, ojedinělý tím, že cíleně zahrnoval možnosti, metody a způsoby práce, které vyhovují žákům se sociálním znevýhodněním, ojedinělý tím, že veškerými aktivitami prolínala spolupráce s rodiči. </a:t>
            </a:r>
          </a:p>
          <a:p>
            <a:pPr algn="just"/>
            <a:endParaRPr lang="cs-CZ" sz="2000" dirty="0" smtClean="0"/>
          </a:p>
          <a:p>
            <a:pPr algn="just"/>
            <a:r>
              <a:rPr lang="cs-CZ" sz="2000" dirty="0" smtClean="0"/>
              <a:t>Tím, že byly cílové aktivity pravidelně opakovány, žáci i rodiče si na ně „zvykli“ a tím se postupně a nenásilně veškeré podpůrné aktivity systematicky zařadily do výchovně vzdělávacího procesu školy.</a:t>
            </a:r>
          </a:p>
          <a:p>
            <a:pPr algn="just">
              <a:buNone/>
            </a:pPr>
            <a:endParaRPr lang="cs-CZ" sz="2000" dirty="0" smtClean="0"/>
          </a:p>
          <a:p>
            <a:pPr algn="just"/>
            <a:r>
              <a:rPr lang="cs-CZ" sz="2000" dirty="0" smtClean="0"/>
              <a:t>Rodičům se škola otevřela a zapojila je do mnoha činností školy společně s jejich dětmi. Neboť jen takovou školu, ve které bude opravdové „místo pro všechny“ přijmou za svou žáci i jejich rodiče. A nám se to u nás ve škole podařilo právě i pomocí zapojení do tohoto přínosného projektu.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cs-CZ" sz="3200" b="1" dirty="0" smtClean="0"/>
              <a:t>Co projekt nabídl a rozvinul?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643602"/>
          </a:xfrm>
        </p:spPr>
        <p:txBody>
          <a:bodyPr numCol="2"/>
          <a:lstStyle/>
          <a:p>
            <a:pPr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Š	</a:t>
            </a:r>
            <a:r>
              <a:rPr lang="cs-CZ" sz="2000" dirty="0" smtClean="0"/>
              <a:t>	školní zralost		</a:t>
            </a:r>
          </a:p>
          <a:p>
            <a:pPr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K</a:t>
            </a:r>
            <a:r>
              <a:rPr lang="cs-CZ" sz="2000" dirty="0" smtClean="0"/>
              <a:t>		kamarádství</a:t>
            </a:r>
          </a:p>
          <a:p>
            <a:pPr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O</a:t>
            </a:r>
            <a:r>
              <a:rPr lang="cs-CZ" sz="2000" dirty="0" smtClean="0"/>
              <a:t>		otevřenost</a:t>
            </a:r>
          </a:p>
          <a:p>
            <a:pPr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L</a:t>
            </a:r>
            <a:r>
              <a:rPr lang="cs-CZ" sz="2000" dirty="0" smtClean="0"/>
              <a:t>		logiku i logopedii</a:t>
            </a:r>
          </a:p>
          <a:p>
            <a:pPr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A</a:t>
            </a:r>
            <a:r>
              <a:rPr lang="cs-CZ" sz="2000" dirty="0" smtClean="0"/>
              <a:t>		aktivitu</a:t>
            </a:r>
          </a:p>
          <a:p>
            <a:pPr>
              <a:buNone/>
            </a:pPr>
            <a:endParaRPr lang="cs-CZ" sz="2000" dirty="0" smtClean="0"/>
          </a:p>
          <a:p>
            <a:pPr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S</a:t>
            </a:r>
            <a:r>
              <a:rPr lang="cs-CZ" sz="2000" dirty="0" smtClean="0"/>
              <a:t>		spolupráci</a:t>
            </a:r>
          </a:p>
          <a:p>
            <a:pPr>
              <a:buNone/>
            </a:pPr>
            <a:endParaRPr lang="cs-CZ" sz="2000" dirty="0" smtClean="0"/>
          </a:p>
          <a:p>
            <a:pPr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M</a:t>
            </a:r>
            <a:r>
              <a:rPr lang="cs-CZ" sz="2000" dirty="0" smtClean="0"/>
              <a:t>		</a:t>
            </a:r>
            <a:r>
              <a:rPr lang="cs-CZ" sz="2000" dirty="0" err="1" smtClean="0"/>
              <a:t>multikulturalitu</a:t>
            </a:r>
            <a:endParaRPr lang="cs-CZ" sz="2000" dirty="0" smtClean="0"/>
          </a:p>
          <a:p>
            <a:pPr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Í</a:t>
            </a:r>
            <a:r>
              <a:rPr lang="cs-CZ" sz="2000" dirty="0" smtClean="0"/>
              <a:t>		iniciativu</a:t>
            </a:r>
          </a:p>
          <a:p>
            <a:pPr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S</a:t>
            </a:r>
            <a:r>
              <a:rPr lang="cs-CZ" sz="2000" dirty="0" smtClean="0"/>
              <a:t>		systematičnost</a:t>
            </a:r>
          </a:p>
          <a:p>
            <a:pPr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T</a:t>
            </a:r>
            <a:r>
              <a:rPr lang="cs-CZ" sz="2000" dirty="0" smtClean="0"/>
              <a:t>		tvořivost</a:t>
            </a:r>
          </a:p>
          <a:p>
            <a:pPr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E</a:t>
            </a:r>
            <a:r>
              <a:rPr lang="cs-CZ" sz="2000" dirty="0" smtClean="0"/>
              <a:t>		empatii</a:t>
            </a:r>
          </a:p>
          <a:p>
            <a:pPr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M	</a:t>
            </a:r>
            <a:r>
              <a:rPr lang="cs-CZ" sz="2000" dirty="0" smtClean="0"/>
              <a:t>	manuální zručnost</a:t>
            </a:r>
          </a:p>
          <a:p>
            <a:pPr>
              <a:buNone/>
            </a:pPr>
            <a:endParaRPr lang="cs-CZ" sz="20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P</a:t>
            </a:r>
            <a:r>
              <a:rPr lang="cs-CZ" sz="2000" dirty="0" smtClean="0"/>
              <a:t>		pozornost</a:t>
            </a:r>
          </a:p>
          <a:p>
            <a:pPr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R</a:t>
            </a:r>
            <a:r>
              <a:rPr lang="cs-CZ" sz="2000" dirty="0" smtClean="0"/>
              <a:t>		radost</a:t>
            </a:r>
          </a:p>
          <a:p>
            <a:pPr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O</a:t>
            </a:r>
            <a:r>
              <a:rPr lang="cs-CZ" sz="2000" dirty="0" smtClean="0"/>
              <a:t>		ochotu</a:t>
            </a:r>
          </a:p>
          <a:p>
            <a:pPr>
              <a:buNone/>
            </a:pPr>
            <a:endParaRPr lang="cs-CZ" sz="2000" dirty="0" smtClean="0"/>
          </a:p>
          <a:p>
            <a:pPr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V</a:t>
            </a:r>
            <a:r>
              <a:rPr lang="cs-CZ" sz="2000" dirty="0" smtClean="0"/>
              <a:t>		výdrž</a:t>
            </a:r>
          </a:p>
          <a:p>
            <a:pPr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Š</a:t>
            </a:r>
            <a:r>
              <a:rPr lang="cs-CZ" sz="2000" dirty="0" smtClean="0"/>
              <a:t>		šikovnost</a:t>
            </a:r>
          </a:p>
          <a:p>
            <a:pPr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E</a:t>
            </a:r>
            <a:r>
              <a:rPr lang="cs-CZ" sz="2000" dirty="0" smtClean="0"/>
              <a:t>		elán</a:t>
            </a:r>
          </a:p>
          <a:p>
            <a:pPr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CH</a:t>
            </a:r>
            <a:r>
              <a:rPr lang="cs-CZ" sz="2000" dirty="0" smtClean="0"/>
              <a:t>		chytrost</a:t>
            </a:r>
          </a:p>
          <a:p>
            <a:pPr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N</a:t>
            </a:r>
            <a:r>
              <a:rPr lang="cs-CZ" sz="2000" dirty="0" smtClean="0"/>
              <a:t>		nadání</a:t>
            </a:r>
          </a:p>
          <a:p>
            <a:pPr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Y</a:t>
            </a:r>
            <a:r>
              <a:rPr lang="cs-CZ" sz="2000" dirty="0" smtClean="0"/>
              <a:t>		 YES! – toto všechno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903288"/>
          </a:xfrm>
        </p:spPr>
        <p:txBody>
          <a:bodyPr/>
          <a:lstStyle/>
          <a:p>
            <a:r>
              <a:rPr lang="cs-CZ" altLang="cs-CZ" sz="3200" b="1" dirty="0" smtClean="0"/>
              <a:t>Klady a zápory aktivit projektu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10" y="1500174"/>
            <a:ext cx="7886700" cy="4692666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sz="2000" b="1" dirty="0" smtClean="0">
                <a:solidFill>
                  <a:srgbClr val="0070C0"/>
                </a:solidFill>
              </a:rPr>
              <a:t>Co se nám líbilo </a:t>
            </a:r>
            <a:r>
              <a:rPr lang="cs-CZ" sz="2000" dirty="0" smtClean="0"/>
              <a:t>– všechny aktivity projektu se nám líbily, byly velmi vhodně zvoleny se zaměřením do praxe  a pro život, nebyla to teorie, ale učení poznáváním, vyzkoušením („Uč se tím, že to děláš“ J.DEWEY)</a:t>
            </a:r>
          </a:p>
          <a:p>
            <a:pPr eaLnBrk="1" hangingPunct="1">
              <a:buNone/>
              <a:defRPr/>
            </a:pPr>
            <a:r>
              <a:rPr lang="cs-CZ" sz="2000" dirty="0" smtClean="0"/>
              <a:t>	Oceňujeme, že projekt umožnil, aby byli pedagogové honorováni za aktivity projektu a jejich nadstandardní činnosti s dětmi a žáky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sz="2000" b="1" dirty="0" smtClean="0">
                <a:solidFill>
                  <a:srgbClr val="0070C0"/>
                </a:solidFill>
              </a:rPr>
              <a:t>Co nám chybělo </a:t>
            </a:r>
            <a:r>
              <a:rPr lang="cs-CZ" sz="2000" dirty="0" smtClean="0"/>
              <a:t>- nic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sz="2000" b="1" dirty="0" smtClean="0">
                <a:solidFill>
                  <a:srgbClr val="0070C0"/>
                </a:solidFill>
              </a:rPr>
              <a:t>Čeho bylo moc </a:t>
            </a:r>
            <a:r>
              <a:rPr lang="cs-CZ" sz="2000" dirty="0" smtClean="0"/>
              <a:t>– možná asi administrativy (ale to už tak v projektech bývá)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sz="2000" b="1" dirty="0" smtClean="0">
                <a:solidFill>
                  <a:srgbClr val="0070C0"/>
                </a:solidFill>
              </a:rPr>
              <a:t>Co by stálo za zopakování: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sz="2000" dirty="0" smtClean="0"/>
              <a:t>Festival škol, které byly zapojeny do projektu, neboť děti rády vystupují při nejrůznějších příležitostech 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sz="2000" dirty="0" smtClean="0"/>
              <a:t> zajímavé exkurze pro žáky, 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sz="2000" dirty="0" smtClean="0"/>
              <a:t> burzy práce pro žáky ve formátu, jaký byl v projektu</a:t>
            </a:r>
          </a:p>
          <a:p>
            <a:pPr eaLnBrk="1" hangingPunct="1">
              <a:buNone/>
              <a:defRPr/>
            </a:pPr>
            <a:endParaRPr lang="cs-CZ" sz="2000" dirty="0" smtClean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sz="2000" dirty="0" smtClean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cs-CZ" sz="2000" dirty="0" smtClean="0"/>
          </a:p>
          <a:p>
            <a:pPr>
              <a:buFont typeface="Arial" panose="020B0604020202020204" pitchFamily="34" charset="0"/>
              <a:buChar char="•"/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C:\Users\Hanka\AppData\Local\Temp\Rar$DRa0.766\1_CIMG24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8084" cy="355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Hanka\AppData\Local\Temp\Rar$DRa0.762\CIMG24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-171400"/>
            <a:ext cx="424796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Hanka\AppData\Local\Temp\Rar$DRa0.966\CIMG24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584" y="2852936"/>
            <a:ext cx="4387416" cy="267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Hanka\AppData\Local\Temp\Rar$DRa0.478\IMG_06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960"/>
            <a:ext cx="32004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Hanka\AppData\Local\Temp\Rar$DRa0.582\CIMG25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778" y="2601997"/>
            <a:ext cx="3733612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9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/>
              <a:t>Co jsme nastartovali a v čem budeme pokračovat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sz="2000" b="1" dirty="0" smtClean="0">
                <a:solidFill>
                  <a:srgbClr val="0070C0"/>
                </a:solidFill>
              </a:rPr>
              <a:t>Díky projektu se u nás ve škole podařilo nastartovat: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sz="2000" dirty="0" smtClean="0">
                <a:solidFill>
                  <a:srgbClr val="000000"/>
                </a:solidFill>
              </a:rPr>
              <a:t>Pravidelné doučování pro žáky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sz="2000" dirty="0" smtClean="0">
                <a:solidFill>
                  <a:srgbClr val="000000"/>
                </a:solidFill>
              </a:rPr>
              <a:t>Cílené a systematické aktivity zaměřené na profesionální orientaci – burzy práce s praktickými činnostmi, význam dalšího vzdělání pro život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sz="2000" dirty="0" smtClean="0">
                <a:solidFill>
                  <a:srgbClr val="000000"/>
                </a:solidFill>
              </a:rPr>
              <a:t>Zapojení rodičů do činnosti školy (tvořivé dílny, společné učení dětí a žáků s rodiči, zájmové útvary, prezentace školy,)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sz="2000" b="1" dirty="0" smtClean="0">
                <a:solidFill>
                  <a:srgbClr val="0070C0"/>
                </a:solidFill>
              </a:rPr>
              <a:t>Škola bude pokračovat v těchto aktivitách i po skončení projektu: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sz="2000" dirty="0" smtClean="0"/>
              <a:t>udržení a další rozvoj  kvalitně nastavené spolupráce s rodiči 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sz="2000" dirty="0" smtClean="0"/>
              <a:t>Burzy práce(výborný formát –praktické představení a aktivity, moc se nám osvědčily, oceňovali žáci, rodiče, vedení města, zřizovatel školy)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sz="2000" dirty="0" smtClean="0"/>
              <a:t>zájmové kroužky vedené ve spolupráci s rodiči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sz="2000" dirty="0" smtClean="0"/>
              <a:t>společné dílny a společné učení rodičů s dětmi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sz="2000" dirty="0" smtClean="0"/>
              <a:t>Projektové dny pro PT, 1. i 2. stupeň</a:t>
            </a:r>
            <a:endParaRPr lang="cs-CZ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pPr eaLnBrk="1" hangingPunct="1"/>
            <a:r>
              <a:rPr lang="cs-CZ" altLang="cs-CZ" sz="3200" b="1" dirty="0" smtClean="0"/>
              <a:t>Základní informace o škole </a:t>
            </a:r>
          </a:p>
        </p:txBody>
      </p:sp>
      <p:sp>
        <p:nvSpPr>
          <p:cNvPr id="409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52450" y="1071546"/>
            <a:ext cx="8037513" cy="5032392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cs-CZ" altLang="cs-CZ" sz="2000" dirty="0" smtClean="0"/>
              <a:t>Jsme školou pro žáky se speciálními vzdělávacími potřebami, ve škole je vyučováno podle RVP-LMP i podle RVP-ZV, školu navštěvují i integrovaní žáci - autismus, těžká vada řeči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cs-CZ" altLang="cs-CZ" sz="2000" b="1" dirty="0" smtClean="0">
                <a:solidFill>
                  <a:srgbClr val="0070C0"/>
                </a:solidFill>
              </a:rPr>
              <a:t>Počet žáků:     1. stupeň: 16                              2. stupeň: 37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cs-CZ" altLang="cs-CZ" sz="2000" b="1" dirty="0" smtClean="0">
                <a:solidFill>
                  <a:srgbClr val="0070C0"/>
                </a:solidFill>
              </a:rPr>
              <a:t>Při škole je zřízena přípravná třída „SLUNÍČKO“ pro děti se sociálním znevýhodněním / Počet dětí: 12        Celkový počet všech: 65 dětí a žáků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cs-CZ" altLang="cs-CZ" sz="2000" b="1" dirty="0" smtClean="0">
                <a:solidFill>
                  <a:srgbClr val="0070C0"/>
                </a:solidFill>
              </a:rPr>
              <a:t>Počet zaměstnanců školy:   9 PP,  2 AP,  3 správní zaměstnanci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cs-CZ" altLang="cs-CZ" sz="2000" b="1" dirty="0" smtClean="0">
                <a:solidFill>
                  <a:srgbClr val="0070C0"/>
                </a:solidFill>
              </a:rPr>
              <a:t>Počet zaměstnanců zapojených do projektu celkem:  12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714347" y="4000503"/>
          <a:ext cx="7242203" cy="17925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5632"/>
                <a:gridCol w="1882973"/>
                <a:gridCol w="1810551"/>
                <a:gridCol w="1883047"/>
              </a:tblGrid>
              <a:tr h="625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pracovní pozice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celkový počet na </a:t>
                      </a:r>
                      <a:r>
                        <a:rPr lang="cs-CZ" sz="1400" b="1" u="none" strike="noStrike" dirty="0" smtClean="0">
                          <a:effectLst/>
                        </a:rPr>
                        <a:t>ZŠ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z toho zapojených do projektového </a:t>
                      </a:r>
                      <a:r>
                        <a:rPr lang="pl-PL" sz="1400" b="1" u="none" strike="noStrike" dirty="0" smtClean="0">
                          <a:effectLst/>
                        </a:rPr>
                        <a:t>DVPP sborovna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13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u="none" strike="noStrike" dirty="0" smtClean="0">
                          <a:effectLst/>
                        </a:rPr>
                        <a:t>z toho zapojených do projektového DVPP individuálně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13" marB="0" anchor="b"/>
                </a:tc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ředitel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 </a:t>
                      </a:r>
                      <a:r>
                        <a:rPr lang="cs-CZ" sz="1400" u="none" strike="noStrike" dirty="0" smtClean="0">
                          <a:effectLst/>
                        </a:rPr>
                        <a:t> 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 </a:t>
                      </a:r>
                      <a:r>
                        <a:rPr lang="cs-CZ" sz="1400" u="none" strike="noStrike" dirty="0" smtClean="0">
                          <a:effectLst/>
                        </a:rPr>
                        <a:t>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13" marB="0" anchor="b"/>
                </a:tc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pedagog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 </a:t>
                      </a:r>
                      <a:r>
                        <a:rPr lang="cs-CZ" sz="1400" u="none" strike="noStrike" dirty="0" smtClean="0">
                          <a:effectLst/>
                        </a:rPr>
                        <a:t> 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 </a:t>
                      </a:r>
                      <a:r>
                        <a:rPr lang="cs-CZ" sz="1400" u="none" strike="noStrike" dirty="0" smtClean="0">
                          <a:effectLst/>
                        </a:rPr>
                        <a:t>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13" marB="0" anchor="b"/>
                </a:tc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asistent pedagoga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 </a:t>
                      </a:r>
                      <a:r>
                        <a:rPr lang="cs-CZ" sz="1400" u="none" strike="noStrike" dirty="0" smtClean="0">
                          <a:effectLst/>
                        </a:rPr>
                        <a:t> 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 </a:t>
                      </a:r>
                      <a:r>
                        <a:rPr lang="cs-CZ" sz="1400" u="none" strike="noStrike" dirty="0" smtClean="0">
                          <a:effectLst/>
                        </a:rPr>
                        <a:t> 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13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Hanka\AppData\Local\Temp\Rar$DRa0.171\CIMG3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3996928" cy="299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anka\AppData\Local\Temp\Rar$DRa0.519\CIMG34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661" y="4149080"/>
            <a:ext cx="3324853" cy="249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anka\AppData\Local\Temp\Rar$DRa0.706\CIMG34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0" y="188639"/>
            <a:ext cx="3861574" cy="289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Hanka\AppData\Local\Temp\Rar$DRa0.622\CIMG35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661" y="188640"/>
            <a:ext cx="3852912" cy="288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Hanka\AppData\Local\Temp\Rar$DRa0.272\CIMG354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4"/>
            <a:ext cx="2664296" cy="19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Hanka\AppData\Local\Temp\Rar$DRa0.717\CIMG355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92434"/>
            <a:ext cx="2698279" cy="202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81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E:\Fotky z projektu Škola s místem pro všechny\Fotky technika\IMG_11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57" y="3861048"/>
            <a:ext cx="36501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Fotky z projektu Škola s místem pro všechny\Foto tvurci dilny - jaro je tady\IMG_1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34" y="3861048"/>
            <a:ext cx="365010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E:\Fotky z projektu Škola s místem pro všechny\Festival\CIMG38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16" y="613193"/>
            <a:ext cx="4020741" cy="301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IMG3057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504" y="613194"/>
            <a:ext cx="4020741" cy="301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3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777859"/>
          </a:xfrm>
        </p:spPr>
        <p:txBody>
          <a:bodyPr/>
          <a:lstStyle/>
          <a:p>
            <a:r>
              <a:rPr lang="cs-CZ" altLang="cs-CZ" sz="3200" b="1" dirty="0" smtClean="0"/>
              <a:t>Zhodnocení spolupráce s KVIC </a:t>
            </a:r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628650" y="1142983"/>
            <a:ext cx="7886700" cy="485778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Celý projekt byl ze strany KVIC velmi dobře organizačně zajištěn skvělým týmem pod vedením Mgr. Marie </a:t>
            </a:r>
            <a:r>
              <a:rPr lang="cs-CZ" sz="1800" b="1" dirty="0" err="1" smtClean="0">
                <a:solidFill>
                  <a:srgbClr val="FF0000"/>
                </a:solidFill>
              </a:rPr>
              <a:t>Apriasové</a:t>
            </a:r>
            <a:r>
              <a:rPr lang="cs-CZ" sz="1800" b="1" dirty="0" smtClean="0">
                <a:solidFill>
                  <a:srgbClr val="FF0000"/>
                </a:solidFill>
              </a:rPr>
              <a:t> – </a:t>
            </a:r>
            <a:r>
              <a:rPr lang="cs-CZ" sz="1800" dirty="0" smtClean="0"/>
              <a:t>vedoucí manažerka projektu, která nesla na svých bedrech hlavní organizaci, tvorbu a průběh projektu, projekt byl „jejím dítětem“, za což moc děkujeme.</a:t>
            </a:r>
          </a:p>
          <a:p>
            <a:pPr marL="0" indent="0" eaLnBrk="1" hangingPunct="1">
              <a:buNone/>
            </a:pPr>
            <a:r>
              <a:rPr lang="cs-CZ" sz="1800" dirty="0" smtClean="0"/>
              <a:t>Dále se na projektu velmi dobře organizačně, věcně či finančně podílely                   </a:t>
            </a:r>
            <a:r>
              <a:rPr lang="cs-CZ" sz="1800" b="1" dirty="0" smtClean="0"/>
              <a:t>Mgr. Tichá </a:t>
            </a:r>
            <a:r>
              <a:rPr lang="cs-CZ" sz="1800" dirty="0" smtClean="0"/>
              <a:t>(před ní rovněž Mgr. </a:t>
            </a:r>
            <a:r>
              <a:rPr lang="cs-CZ" sz="1800" dirty="0" err="1" smtClean="0"/>
              <a:t>Šmalcová</a:t>
            </a:r>
            <a:r>
              <a:rPr lang="cs-CZ" sz="1800" b="1" dirty="0" smtClean="0"/>
              <a:t>), Ing. </a:t>
            </a:r>
            <a:r>
              <a:rPr lang="cs-CZ" sz="1800" b="1" dirty="0" err="1" smtClean="0"/>
              <a:t>Gleťová</a:t>
            </a:r>
            <a:r>
              <a:rPr lang="cs-CZ" sz="1800" b="1" dirty="0" smtClean="0"/>
              <a:t> a p. </a:t>
            </a:r>
            <a:r>
              <a:rPr lang="cs-CZ" sz="1800" b="1" dirty="0" err="1" smtClean="0"/>
              <a:t>Šafarčíková</a:t>
            </a:r>
            <a:r>
              <a:rPr lang="cs-CZ" sz="1800" b="1" dirty="0" smtClean="0"/>
              <a:t>, </a:t>
            </a:r>
            <a:r>
              <a:rPr lang="cs-CZ" sz="1800" dirty="0" smtClean="0"/>
              <a:t>kterým rovněž děkujeme za příjemnou spolupráci.</a:t>
            </a:r>
          </a:p>
          <a:p>
            <a:pPr marL="0" indent="0" eaLnBrk="1" hangingPunct="1">
              <a:buNone/>
            </a:pPr>
            <a:r>
              <a:rPr lang="cs-CZ" sz="1800" b="1" dirty="0" smtClean="0">
                <a:solidFill>
                  <a:srgbClr val="0070C0"/>
                </a:solidFill>
              </a:rPr>
              <a:t>Oceňujeme:</a:t>
            </a:r>
          </a:p>
          <a:p>
            <a:pPr marL="0" indent="0" eaLnBrk="1" hangingPunct="1">
              <a:buFont typeface="Wingdings" pitchFamily="2" charset="2"/>
              <a:buChar char="Ø"/>
            </a:pPr>
            <a:r>
              <a:rPr lang="cs-CZ" sz="1800" b="1" dirty="0" smtClean="0"/>
              <a:t>Trpělivost</a:t>
            </a:r>
            <a:r>
              <a:rPr lang="cs-CZ" sz="1800" dirty="0" smtClean="0"/>
              <a:t> (a že ji s námi někdy musely mít dost, ale jindy jsme pak překvapili skvělými výkony)</a:t>
            </a:r>
          </a:p>
          <a:p>
            <a:pPr marL="0" indent="0" eaLnBrk="1" hangingPunct="1">
              <a:buFont typeface="Wingdings" pitchFamily="2" charset="2"/>
              <a:buChar char="Ø"/>
            </a:pPr>
            <a:r>
              <a:rPr lang="cs-CZ" sz="1800" b="1" dirty="0" smtClean="0"/>
              <a:t>Toleranci</a:t>
            </a:r>
            <a:r>
              <a:rPr lang="cs-CZ" sz="1800" dirty="0" smtClean="0"/>
              <a:t> ( paragony, výkazy, objednávky materiálů pro tvůrčí dílny?)</a:t>
            </a:r>
          </a:p>
          <a:p>
            <a:pPr marL="0" indent="0" eaLnBrk="1" hangingPunct="1">
              <a:buFont typeface="Wingdings" pitchFamily="2" charset="2"/>
              <a:buChar char="Ø"/>
            </a:pPr>
            <a:r>
              <a:rPr lang="cs-CZ" sz="1800" b="1" dirty="0" smtClean="0"/>
              <a:t>Dobrou organizaci </a:t>
            </a:r>
            <a:r>
              <a:rPr lang="cs-CZ" sz="1800" dirty="0" smtClean="0"/>
              <a:t>(průběhu projektu, všech aktivit, seminářů, festivalu,zajištění, nákup materiálu pro všechny akce, pomůcek k projektu)</a:t>
            </a:r>
          </a:p>
          <a:p>
            <a:pPr marL="0" indent="0" eaLnBrk="1" hangingPunct="1">
              <a:buFont typeface="Wingdings" pitchFamily="2" charset="2"/>
              <a:buChar char="Ø"/>
            </a:pPr>
            <a:r>
              <a:rPr lang="cs-CZ" sz="1800" b="1" dirty="0" smtClean="0"/>
              <a:t>Skvělou komunikaci </a:t>
            </a:r>
            <a:r>
              <a:rPr lang="cs-CZ" sz="1800" dirty="0" smtClean="0"/>
              <a:t>( schůzky koordinátorů, informovanost, zprávy, podklady)</a:t>
            </a:r>
          </a:p>
          <a:p>
            <a:pPr marL="0" indent="0" eaLnBrk="1" hangingPunct="1">
              <a:buFont typeface="Wingdings" pitchFamily="2" charset="2"/>
              <a:buChar char="Ø"/>
            </a:pPr>
            <a:r>
              <a:rPr lang="cs-CZ" sz="1800" b="1" dirty="0" smtClean="0"/>
              <a:t>Partnerskou atmosféru, příjemné občerstvení a servis na všech akcích,   setkáních, pobytech na </a:t>
            </a:r>
            <a:r>
              <a:rPr lang="cs-CZ" sz="1800" b="1" dirty="0" err="1" smtClean="0"/>
              <a:t>Sepetné</a:t>
            </a:r>
            <a:endParaRPr lang="cs-CZ" sz="1800" b="1" dirty="0" smtClean="0"/>
          </a:p>
          <a:p>
            <a:pPr marL="0" indent="0" eaLnBrk="1" hangingPunct="1">
              <a:buFont typeface="Wingdings" pitchFamily="2" charset="2"/>
              <a:buChar char="Ø"/>
            </a:pPr>
            <a:endParaRPr lang="cs-CZ" sz="1800" dirty="0" smtClean="0"/>
          </a:p>
          <a:p>
            <a:pPr marL="0" indent="0" eaLnBrk="1" hangingPunct="1">
              <a:buFont typeface="Wingdings" pitchFamily="2" charset="2"/>
              <a:buChar char="Ø"/>
            </a:pPr>
            <a:endParaRPr lang="cs-CZ" sz="1800" dirty="0" smtClean="0"/>
          </a:p>
          <a:p>
            <a:pPr marL="0" indent="0" eaLnBrk="1" hangingPunct="1">
              <a:buNone/>
            </a:pPr>
            <a:endParaRPr lang="cs-CZ" sz="1800" dirty="0" smtClean="0"/>
          </a:p>
          <a:p>
            <a:pPr marL="0" indent="0" eaLnBrk="1" hangingPunct="1">
              <a:buNone/>
            </a:pPr>
            <a:endParaRPr lang="cs-CZ" sz="1800" dirty="0" smtClean="0"/>
          </a:p>
          <a:p>
            <a:pPr marL="0" indent="0" eaLnBrk="1" hangingPunct="1">
              <a:buFont typeface="Arial" charset="0"/>
              <a:buNone/>
            </a:pPr>
            <a:endParaRPr lang="cs-CZ" altLang="cs-CZ" sz="1800" dirty="0" smtClean="0">
              <a:solidFill>
                <a:srgbClr val="66FF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706421"/>
          </a:xfrm>
        </p:spPr>
        <p:txBody>
          <a:bodyPr/>
          <a:lstStyle/>
          <a:p>
            <a:r>
              <a:rPr lang="cs-CZ" altLang="cs-CZ" sz="3200" b="1" dirty="0" smtClean="0"/>
              <a:t>Co bychom dál uvítali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142985"/>
            <a:ext cx="7886700" cy="469266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cs-CZ" sz="2000" b="1" dirty="0" smtClean="0">
                <a:solidFill>
                  <a:srgbClr val="0070C0"/>
                </a:solidFill>
              </a:rPr>
              <a:t>Pro děti, žáky </a:t>
            </a:r>
            <a:r>
              <a:rPr lang="cs-CZ" sz="2000" dirty="0" smtClean="0"/>
              <a:t>– podobný projekt třeba se zaměřením  na Výchovu ke zdraví spojenou s prevencí rizikových projevů chování, pokud bude takový program OP VK nebo MŠMT vyhlášen (sportovní turnaje pro žáky např. malá kopaná, stolní tenis , vybíjená atd. ,dopravní výchova, bezpečnost, sebeobrana, netradiční sporty – </a:t>
            </a:r>
            <a:r>
              <a:rPr lang="cs-CZ" sz="2000" dirty="0" err="1" smtClean="0"/>
              <a:t>kinn</a:t>
            </a:r>
            <a:r>
              <a:rPr lang="cs-CZ" sz="2000" dirty="0" smtClean="0"/>
              <a:t> </a:t>
            </a:r>
            <a:r>
              <a:rPr lang="cs-CZ" sz="2000" dirty="0" err="1" smtClean="0"/>
              <a:t>ball</a:t>
            </a:r>
            <a:r>
              <a:rPr lang="cs-CZ" sz="2000" dirty="0" smtClean="0"/>
              <a:t>, </a:t>
            </a:r>
            <a:r>
              <a:rPr lang="cs-CZ" sz="2000" dirty="0" err="1" smtClean="0"/>
              <a:t>petangue</a:t>
            </a:r>
            <a:r>
              <a:rPr lang="cs-CZ" sz="2000" dirty="0" smtClean="0"/>
              <a:t>, </a:t>
            </a:r>
            <a:r>
              <a:rPr lang="cs-CZ" sz="2000" dirty="0" err="1" smtClean="0"/>
              <a:t>ringo</a:t>
            </a:r>
            <a:r>
              <a:rPr lang="cs-CZ" sz="2000" dirty="0" smtClean="0"/>
              <a:t>, </a:t>
            </a:r>
            <a:r>
              <a:rPr lang="cs-CZ" sz="2000" dirty="0" err="1" smtClean="0"/>
              <a:t>softenis</a:t>
            </a:r>
            <a:r>
              <a:rPr lang="cs-CZ" sz="2000" dirty="0" smtClean="0"/>
              <a:t>, jóga, pobyty v přírodě, projektové dny zaměřené na výchovu ke zdraví, zdravá výživa – vaření, besedy  se sportovci, přednášky zdravotníků,  psychologů, výchova žáků ke správnému manželství, rodičovství, žádoucímu sexuálnímu chování,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cs-CZ" sz="2000" b="1" dirty="0" smtClean="0">
                <a:solidFill>
                  <a:srgbClr val="0070C0"/>
                </a:solidFill>
              </a:rPr>
              <a:t>pro pedagogy v tomto směru </a:t>
            </a:r>
            <a:r>
              <a:rPr lang="cs-CZ" sz="2000" dirty="0" smtClean="0"/>
              <a:t>– zážitkové společné programy, </a:t>
            </a:r>
            <a:r>
              <a:rPr lang="cs-CZ" sz="2000" dirty="0" err="1" smtClean="0"/>
              <a:t>teambuildingy</a:t>
            </a:r>
            <a:r>
              <a:rPr lang="cs-CZ" sz="2000" dirty="0" smtClean="0"/>
              <a:t> v přírodě, relaxace, prevence syndromu vyhoření, DVPP v netradičních sportech, kompenzační cvičení, TV, zdravotní TV</a:t>
            </a:r>
          </a:p>
          <a:p>
            <a:pPr>
              <a:buNone/>
              <a:defRPr/>
            </a:pPr>
            <a:r>
              <a:rPr lang="cs-CZ" sz="2000" b="1" dirty="0" smtClean="0">
                <a:solidFill>
                  <a:srgbClr val="FF0000"/>
                </a:solidFill>
              </a:rPr>
              <a:t>      TĚŠÍME SE NA DALŠÍ ZAJÍMAVÝ PROJEKT Z KVICU,</a:t>
            </a:r>
          </a:p>
          <a:p>
            <a:pPr>
              <a:buNone/>
              <a:defRPr/>
            </a:pPr>
            <a:r>
              <a:rPr lang="cs-CZ" sz="2000" b="1" dirty="0" smtClean="0">
                <a:solidFill>
                  <a:srgbClr val="FF0000"/>
                </a:solidFill>
              </a:rPr>
              <a:t>      AŤ JE V ZIMĚ NEBO V HICU!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cs-CZ" sz="3200" b="1" dirty="0" smtClean="0"/>
              <a:t>Specifika a profilace školy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072098"/>
          </a:xfrm>
        </p:spPr>
        <p:txBody>
          <a:bodyPr/>
          <a:lstStyle/>
          <a:p>
            <a:pPr>
              <a:buNone/>
            </a:pPr>
            <a:r>
              <a:rPr lang="cs-CZ" sz="2000" b="1" dirty="0" smtClean="0">
                <a:solidFill>
                  <a:srgbClr val="0070C0"/>
                </a:solidFill>
              </a:rPr>
              <a:t>Naše škola se profiluje v následujících oblastech:</a:t>
            </a:r>
          </a:p>
          <a:p>
            <a:pPr>
              <a:buFont typeface="Wingdings" pitchFamily="2" charset="2"/>
              <a:buChar char="Ø"/>
            </a:pPr>
            <a:r>
              <a:rPr lang="cs-CZ" sz="2000" b="1" dirty="0" smtClean="0">
                <a:solidFill>
                  <a:srgbClr val="FF0000"/>
                </a:solidFill>
              </a:rPr>
              <a:t>Multikulturní výchova </a:t>
            </a:r>
            <a:r>
              <a:rPr lang="cs-CZ" sz="2000" dirty="0" smtClean="0"/>
              <a:t>(</a:t>
            </a:r>
            <a:r>
              <a:rPr lang="cs-CZ" sz="2000" b="1" dirty="0" smtClean="0"/>
              <a:t>mezinárodní titul SVĚTOVÁ ŠKOLA)</a:t>
            </a:r>
          </a:p>
          <a:p>
            <a:pPr>
              <a:buFont typeface="Wingdings" pitchFamily="2" charset="2"/>
              <a:buChar char="Ø"/>
            </a:pPr>
            <a:r>
              <a:rPr lang="cs-CZ" sz="2000" b="1" dirty="0" smtClean="0">
                <a:solidFill>
                  <a:srgbClr val="FF0000"/>
                </a:solidFill>
              </a:rPr>
              <a:t>Environmentální výchova </a:t>
            </a:r>
            <a:r>
              <a:rPr lang="cs-CZ" sz="2000" b="1" dirty="0" smtClean="0"/>
              <a:t>(mezinárodní titul EKOŠKOLA – </a:t>
            </a:r>
            <a:r>
              <a:rPr lang="cs-CZ" sz="2000" b="1" dirty="0" err="1" smtClean="0"/>
              <a:t>Eco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school</a:t>
            </a:r>
            <a:r>
              <a:rPr lang="cs-CZ" sz="2000" b="1" dirty="0" smtClean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cs-CZ" sz="2000" b="1" dirty="0" smtClean="0">
                <a:solidFill>
                  <a:srgbClr val="FF0000"/>
                </a:solidFill>
              </a:rPr>
              <a:t>Etická výchova </a:t>
            </a:r>
            <a:r>
              <a:rPr lang="cs-CZ" sz="2000" b="1" dirty="0" smtClean="0"/>
              <a:t>( titul ETICKÁ ŠKOLA, jako jediná škola zřizovaná MSK)</a:t>
            </a:r>
          </a:p>
          <a:p>
            <a:pPr>
              <a:buFont typeface="Wingdings" pitchFamily="2" charset="2"/>
              <a:buChar char="Ø"/>
            </a:pPr>
            <a:r>
              <a:rPr lang="cs-CZ" sz="2000" b="1" dirty="0" smtClean="0">
                <a:solidFill>
                  <a:srgbClr val="FF0000"/>
                </a:solidFill>
              </a:rPr>
              <a:t>Interaktivní výuka moderních dějin </a:t>
            </a:r>
            <a:r>
              <a:rPr lang="cs-CZ" sz="2000" dirty="0" smtClean="0"/>
              <a:t>– </a:t>
            </a:r>
            <a:r>
              <a:rPr lang="cs-CZ" sz="2000" b="1" dirty="0" smtClean="0"/>
              <a:t>získání čestného názvu školy podle</a:t>
            </a:r>
          </a:p>
          <a:p>
            <a:pPr>
              <a:buNone/>
            </a:pPr>
            <a:r>
              <a:rPr lang="cs-CZ" sz="2000" b="1" dirty="0" smtClean="0"/>
              <a:t>      osobnosti Floriána Bayera – kopřivnický rodák, speciální pedagog, účastník odboje, popraven v r. 1942 v Mauthausenu</a:t>
            </a:r>
          </a:p>
          <a:p>
            <a:pPr>
              <a:buNone/>
            </a:pPr>
            <a:r>
              <a:rPr lang="cs-CZ" sz="2000" b="1" dirty="0" smtClean="0">
                <a:solidFill>
                  <a:srgbClr val="0070C0"/>
                </a:solidFill>
              </a:rPr>
              <a:t>Jsme škola: </a:t>
            </a:r>
          </a:p>
          <a:p>
            <a:pPr>
              <a:buFont typeface="Wingdings" pitchFamily="2" charset="2"/>
              <a:buChar char="Ø"/>
            </a:pPr>
            <a:r>
              <a:rPr lang="cs-CZ" sz="2000" b="1" dirty="0" smtClean="0">
                <a:solidFill>
                  <a:srgbClr val="FF0000"/>
                </a:solidFill>
              </a:rPr>
              <a:t>Otevřená - komunitní</a:t>
            </a:r>
          </a:p>
          <a:p>
            <a:pPr>
              <a:buFont typeface="Wingdings" pitchFamily="2" charset="2"/>
              <a:buChar char="Ø"/>
            </a:pPr>
            <a:r>
              <a:rPr lang="cs-CZ" sz="2000" b="1" dirty="0" smtClean="0">
                <a:solidFill>
                  <a:srgbClr val="FF0000"/>
                </a:solidFill>
              </a:rPr>
              <a:t>Rodinná </a:t>
            </a:r>
          </a:p>
          <a:p>
            <a:pPr>
              <a:buFont typeface="Wingdings" pitchFamily="2" charset="2"/>
              <a:buChar char="Ø"/>
            </a:pPr>
            <a:r>
              <a:rPr lang="cs-CZ" sz="2000" b="1" dirty="0" smtClean="0">
                <a:solidFill>
                  <a:srgbClr val="FF0000"/>
                </a:solidFill>
              </a:rPr>
              <a:t>Multikulturní, respektu a tolerance</a:t>
            </a:r>
          </a:p>
          <a:p>
            <a:pPr>
              <a:buFont typeface="Wingdings" pitchFamily="2" charset="2"/>
              <a:buChar char="Ø"/>
            </a:pPr>
            <a:r>
              <a:rPr lang="cs-CZ" sz="2000" b="1" dirty="0" smtClean="0">
                <a:solidFill>
                  <a:srgbClr val="FF0000"/>
                </a:solidFill>
              </a:rPr>
              <a:t>Pro skutečný život</a:t>
            </a:r>
          </a:p>
          <a:p>
            <a:pPr>
              <a:buFont typeface="Wingdings" pitchFamily="2" charset="2"/>
              <a:buChar char="Ø"/>
            </a:pPr>
            <a:r>
              <a:rPr lang="cs-CZ" sz="2000" b="1" dirty="0" smtClean="0">
                <a:solidFill>
                  <a:srgbClr val="FF0000"/>
                </a:solidFill>
              </a:rPr>
              <a:t>Ekologická -EKOŠKOLA</a:t>
            </a:r>
          </a:p>
          <a:p>
            <a:pPr>
              <a:buFont typeface="Wingdings" pitchFamily="2" charset="2"/>
              <a:buChar char="Ø"/>
            </a:pPr>
            <a:r>
              <a:rPr lang="cs-CZ" sz="2000" b="1" dirty="0" smtClean="0">
                <a:solidFill>
                  <a:srgbClr val="FF0000"/>
                </a:solidFill>
              </a:rPr>
              <a:t>Etická</a:t>
            </a:r>
            <a:endParaRPr lang="cs-CZ" sz="2000" b="1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cs-CZ" sz="2000" b="1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cs-CZ" sz="2000" b="1" dirty="0" smtClean="0"/>
          </a:p>
          <a:p>
            <a:pPr>
              <a:buNone/>
            </a:pPr>
            <a:r>
              <a:rPr lang="cs-CZ" sz="2000" b="1" dirty="0" smtClean="0"/>
              <a:t>      </a:t>
            </a:r>
            <a:endParaRPr lang="cs-CZ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 descr="CIMG27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052513"/>
            <a:ext cx="3097212" cy="246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IMG35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141663"/>
            <a:ext cx="2952750" cy="284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IMG35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60350"/>
            <a:ext cx="3095625" cy="234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CIMG37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3024187" cy="273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CIMG40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860800"/>
            <a:ext cx="3059112" cy="275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CIMG406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3200400" cy="240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67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1" y="260648"/>
            <a:ext cx="5219969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82420"/>
            <a:ext cx="3888432" cy="309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69749"/>
            <a:ext cx="3322637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25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>
          <a:xfrm>
            <a:off x="622300" y="365125"/>
            <a:ext cx="7893050" cy="903288"/>
          </a:xfrm>
        </p:spPr>
        <p:txBody>
          <a:bodyPr/>
          <a:lstStyle/>
          <a:p>
            <a:r>
              <a:rPr lang="cs-CZ" altLang="cs-CZ" sz="3200" b="1" dirty="0" smtClean="0"/>
              <a:t>Vzdělávání v rámci projektu –A1, A4  sborovny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614363" y="1557338"/>
            <a:ext cx="7886700" cy="4800620"/>
          </a:xfrm>
        </p:spPr>
        <p:txBody>
          <a:bodyPr/>
          <a:lstStyle/>
          <a:p>
            <a:pPr>
              <a:buNone/>
            </a:pPr>
            <a:r>
              <a:rPr lang="cs-CZ" altLang="cs-CZ" sz="2000" b="1" dirty="0" smtClean="0">
                <a:solidFill>
                  <a:srgbClr val="0070C0"/>
                </a:solidFill>
              </a:rPr>
              <a:t>Pedagogičtí pracovníci školy se zúčastnili v rámci DVPP těchto seminářů</a:t>
            </a:r>
          </a:p>
          <a:p>
            <a:pPr>
              <a:buNone/>
            </a:pPr>
            <a:r>
              <a:rPr lang="cs-CZ" altLang="cs-CZ" sz="2000" b="1" dirty="0" smtClean="0">
                <a:solidFill>
                  <a:srgbClr val="0070C0"/>
                </a:solidFill>
              </a:rPr>
              <a:t>pro sborovnu:</a:t>
            </a:r>
          </a:p>
          <a:p>
            <a:pPr>
              <a:buNone/>
            </a:pPr>
            <a:r>
              <a:rPr lang="cs-CZ" altLang="cs-CZ" sz="2000" b="1" u="sng" dirty="0" smtClean="0"/>
              <a:t>Název: </a:t>
            </a:r>
            <a:r>
              <a:rPr lang="cs-CZ" altLang="cs-CZ" sz="2000" b="1" dirty="0" smtClean="0"/>
              <a:t>                                                                    </a:t>
            </a:r>
            <a:r>
              <a:rPr lang="cs-CZ" altLang="cs-CZ" sz="2000" b="1" u="sng" dirty="0" smtClean="0"/>
              <a:t>Počet zapojených pedagogů:</a:t>
            </a:r>
          </a:p>
          <a:p>
            <a:pPr>
              <a:buFont typeface="Wingdings" pitchFamily="2" charset="2"/>
              <a:buChar char="Ø"/>
            </a:pPr>
            <a:r>
              <a:rPr lang="cs-CZ" sz="2000" b="1" dirty="0" smtClean="0"/>
              <a:t>Osobnostní sociální výchova                                                   10  PP</a:t>
            </a:r>
            <a:endParaRPr lang="cs-CZ" altLang="cs-CZ" sz="2000" b="1" dirty="0" smtClean="0"/>
          </a:p>
          <a:p>
            <a:pPr>
              <a:buFont typeface="Wingdings" pitchFamily="2" charset="2"/>
              <a:buChar char="Ø"/>
            </a:pPr>
            <a:r>
              <a:rPr lang="cs-CZ" sz="2000" b="1" dirty="0" smtClean="0"/>
              <a:t>Práce s třídním kolektivem                                                      11  PP</a:t>
            </a:r>
            <a:endParaRPr lang="cs-CZ" altLang="cs-CZ" sz="2000" b="1" dirty="0" smtClean="0"/>
          </a:p>
          <a:p>
            <a:pPr>
              <a:buFont typeface="Wingdings" pitchFamily="2" charset="2"/>
              <a:buChar char="Ø"/>
            </a:pPr>
            <a:r>
              <a:rPr lang="cs-CZ" sz="2000" b="1" dirty="0" smtClean="0"/>
              <a:t>Role školy v posilování fungování komunity                       11   PP </a:t>
            </a:r>
          </a:p>
          <a:p>
            <a:pPr>
              <a:buFont typeface="Wingdings" pitchFamily="2" charset="2"/>
              <a:buChar char="Ø"/>
            </a:pPr>
            <a:r>
              <a:rPr lang="cs-CZ" sz="2000" b="1" dirty="0" smtClean="0"/>
              <a:t>Zahraniční příklady dobré praxe                                                8  PP</a:t>
            </a:r>
          </a:p>
          <a:p>
            <a:pPr>
              <a:buNone/>
            </a:pPr>
            <a:endParaRPr lang="cs-CZ" altLang="cs-CZ" sz="1400" dirty="0" smtClean="0"/>
          </a:p>
          <a:p>
            <a:pPr>
              <a:buNone/>
            </a:pPr>
            <a:r>
              <a:rPr lang="cs-CZ" altLang="cs-CZ" sz="1400" dirty="0" smtClean="0"/>
              <a:t>Všechny kurzy pro sborovnu byly přínosné, neboť byli současně proškoleni všichni pracovníci školy a mohlo</a:t>
            </a:r>
          </a:p>
          <a:p>
            <a:pPr>
              <a:buNone/>
            </a:pPr>
            <a:r>
              <a:rPr lang="cs-CZ" altLang="cs-CZ" sz="1400" dirty="0" smtClean="0"/>
              <a:t>tak být systematicky pracováno se žáky. Líbil se nám kurz Osobnostní a sociální výchova a to i z toho</a:t>
            </a:r>
          </a:p>
          <a:p>
            <a:pPr>
              <a:buNone/>
            </a:pPr>
            <a:r>
              <a:rPr lang="cs-CZ" altLang="cs-CZ" sz="1400" dirty="0" smtClean="0"/>
              <a:t>důvodu, že probíhal v úvodu projektu 2 dny v příjemném prostředí na </a:t>
            </a:r>
            <a:r>
              <a:rPr lang="cs-CZ" altLang="cs-CZ" sz="1400" dirty="0" err="1" smtClean="0"/>
              <a:t>Sepetné</a:t>
            </a:r>
            <a:r>
              <a:rPr lang="cs-CZ" altLang="cs-CZ" sz="1400" dirty="0" smtClean="0"/>
              <a:t> a přispěl tak k utužení</a:t>
            </a:r>
          </a:p>
          <a:p>
            <a:pPr>
              <a:buNone/>
            </a:pPr>
            <a:r>
              <a:rPr lang="cs-CZ" altLang="cs-CZ" sz="1400" dirty="0" smtClean="0"/>
              <a:t>školních kolektivů a vzájemnému poznání i výměně zkušeností mezi pedagogy zapojených škol v projektu.</a:t>
            </a:r>
          </a:p>
          <a:p>
            <a:pPr>
              <a:buNone/>
            </a:pPr>
            <a:r>
              <a:rPr lang="cs-CZ" altLang="cs-CZ" sz="1400" dirty="0" smtClean="0"/>
              <a:t>Přínosný byl i seminář Role školy v posilování fungování komunity.</a:t>
            </a:r>
          </a:p>
          <a:p>
            <a:pPr>
              <a:buNone/>
            </a:pPr>
            <a:r>
              <a:rPr lang="cs-CZ" altLang="cs-CZ" sz="1400" dirty="0" smtClean="0"/>
              <a:t>Ředitelka školy působila v projektu jako lektorka seminářů Role školy v posilování fungování komunity </a:t>
            </a:r>
          </a:p>
          <a:p>
            <a:pPr>
              <a:buNone/>
            </a:pPr>
            <a:r>
              <a:rPr lang="cs-CZ" altLang="cs-CZ" sz="1400" dirty="0" smtClean="0"/>
              <a:t>(pro sborovny) a semináře Jak vybudovat a udržet zájem o učení u romských žáků.</a:t>
            </a:r>
          </a:p>
          <a:p>
            <a:pPr>
              <a:buFont typeface="Wingdings" pitchFamily="2" charset="2"/>
              <a:buChar char="§"/>
            </a:pPr>
            <a:endParaRPr lang="cs-CZ" altLang="cs-CZ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622300" y="365125"/>
            <a:ext cx="7893050" cy="903288"/>
          </a:xfrm>
        </p:spPr>
        <p:txBody>
          <a:bodyPr/>
          <a:lstStyle/>
          <a:p>
            <a:r>
              <a:rPr lang="cs-CZ" altLang="cs-CZ" sz="3200" b="1" dirty="0" smtClean="0"/>
              <a:t>Vzdělávání v rámci projektu –A1, A4 individuální zapojení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614363" y="1557338"/>
            <a:ext cx="7886700" cy="4608512"/>
          </a:xfrm>
        </p:spPr>
        <p:txBody>
          <a:bodyPr/>
          <a:lstStyle/>
          <a:p>
            <a:pPr>
              <a:buNone/>
            </a:pPr>
            <a:r>
              <a:rPr lang="cs-CZ" sz="1200" b="1" dirty="0" smtClean="0">
                <a:solidFill>
                  <a:srgbClr val="0070C0"/>
                </a:solidFill>
              </a:rPr>
              <a:t>                </a:t>
            </a:r>
            <a:r>
              <a:rPr lang="cs-CZ" sz="1200" b="1" u="sng" dirty="0" smtClean="0">
                <a:solidFill>
                  <a:srgbClr val="0070C0"/>
                </a:solidFill>
              </a:rPr>
              <a:t>Název:  </a:t>
            </a:r>
            <a:r>
              <a:rPr lang="cs-CZ" sz="1200" b="1" dirty="0" smtClean="0">
                <a:solidFill>
                  <a:srgbClr val="0070C0"/>
                </a:solidFill>
              </a:rPr>
              <a:t>                                                                                                      </a:t>
            </a:r>
            <a:r>
              <a:rPr lang="cs-CZ" sz="1200" b="1" u="sng" dirty="0" smtClean="0">
                <a:solidFill>
                  <a:srgbClr val="0070C0"/>
                </a:solidFill>
              </a:rPr>
              <a:t>Počet zapojených pedagogů:</a:t>
            </a:r>
          </a:p>
          <a:p>
            <a:pPr>
              <a:buFont typeface="Wingdings" pitchFamily="2" charset="2"/>
              <a:buChar char="Ø"/>
            </a:pPr>
            <a:r>
              <a:rPr lang="cs-CZ" sz="1200" b="1" dirty="0" smtClean="0"/>
              <a:t>Buď připraven                                                                                                                             2</a:t>
            </a:r>
          </a:p>
          <a:p>
            <a:pPr>
              <a:buFont typeface="Wingdings" pitchFamily="2" charset="2"/>
              <a:buChar char="Ø"/>
            </a:pPr>
            <a:r>
              <a:rPr lang="cs-CZ" sz="1200" b="1" dirty="0" smtClean="0"/>
              <a:t> Zlobivé děti                                                                                                                                 3 </a:t>
            </a:r>
          </a:p>
          <a:p>
            <a:pPr>
              <a:buFont typeface="Wingdings" pitchFamily="2" charset="2"/>
              <a:buChar char="Ø"/>
            </a:pPr>
            <a:r>
              <a:rPr lang="cs-CZ" sz="1200" b="1" dirty="0" smtClean="0"/>
              <a:t>Výuka s interaktivní tabulí I.                                                                                                     1 </a:t>
            </a:r>
          </a:p>
          <a:p>
            <a:pPr>
              <a:buFont typeface="Wingdings" pitchFamily="2" charset="2"/>
              <a:buChar char="Ø"/>
            </a:pPr>
            <a:r>
              <a:rPr lang="cs-CZ" sz="1200" b="1" dirty="0" smtClean="0"/>
              <a:t>Dramatická výchova                                                                                                                   2 </a:t>
            </a:r>
          </a:p>
          <a:p>
            <a:pPr>
              <a:buFont typeface="Wingdings" pitchFamily="2" charset="2"/>
              <a:buChar char="Ø"/>
            </a:pPr>
            <a:r>
              <a:rPr lang="cs-CZ" sz="1200" b="1" dirty="0" smtClean="0"/>
              <a:t>Jak vybudovat a udržet zájem o učení u romského žáka                                                     2 </a:t>
            </a:r>
          </a:p>
          <a:p>
            <a:pPr>
              <a:buFont typeface="Wingdings" pitchFamily="2" charset="2"/>
              <a:buChar char="Ø"/>
            </a:pPr>
            <a:r>
              <a:rPr lang="cs-CZ" sz="1200" b="1" dirty="0" smtClean="0"/>
              <a:t>Tandem - spolupráce pedagoga s asistentem                                                                       2 </a:t>
            </a:r>
          </a:p>
          <a:p>
            <a:pPr>
              <a:buFont typeface="Wingdings" pitchFamily="2" charset="2"/>
              <a:buChar char="Ø"/>
            </a:pPr>
            <a:r>
              <a:rPr lang="cs-CZ" sz="1200" b="1" dirty="0" smtClean="0"/>
              <a:t>Metodický workshop ICT                                                                                                          1 </a:t>
            </a:r>
          </a:p>
          <a:p>
            <a:pPr>
              <a:buFont typeface="Wingdings" pitchFamily="2" charset="2"/>
              <a:buChar char="Ø"/>
            </a:pPr>
            <a:r>
              <a:rPr lang="cs-CZ" sz="1200" b="1" dirty="0" smtClean="0"/>
              <a:t> Inspirativní hodina - 1. stupeň                                                                                                7 </a:t>
            </a:r>
          </a:p>
          <a:p>
            <a:pPr>
              <a:buFont typeface="Wingdings" pitchFamily="2" charset="2"/>
              <a:buChar char="Ø"/>
            </a:pPr>
            <a:r>
              <a:rPr lang="cs-CZ" sz="1200" b="1" dirty="0" smtClean="0"/>
              <a:t>Inspirativní hodina - předškolní věk                                                                                       1</a:t>
            </a:r>
          </a:p>
          <a:p>
            <a:pPr>
              <a:buFont typeface="Wingdings" pitchFamily="2" charset="2"/>
              <a:buChar char="Ø"/>
            </a:pPr>
            <a:r>
              <a:rPr lang="cs-CZ" sz="1200" b="1" dirty="0" smtClean="0"/>
              <a:t> V krajině slov a hlásek                                                                                                              2 </a:t>
            </a:r>
          </a:p>
          <a:p>
            <a:pPr>
              <a:buFont typeface="Wingdings" pitchFamily="2" charset="2"/>
              <a:buChar char="Ø"/>
            </a:pPr>
            <a:r>
              <a:rPr lang="cs-CZ" sz="1200" b="1" dirty="0" smtClean="0"/>
              <a:t>Metoda dobrého startu 2013                                                                                                   2 </a:t>
            </a:r>
          </a:p>
          <a:p>
            <a:pPr>
              <a:buFont typeface="Wingdings" pitchFamily="2" charset="2"/>
              <a:buChar char="Ø"/>
            </a:pPr>
            <a:endParaRPr lang="cs-CZ" altLang="cs-CZ" sz="1200" b="1" dirty="0" smtClean="0"/>
          </a:p>
          <a:p>
            <a:pPr algn="just">
              <a:buNone/>
            </a:pPr>
            <a:r>
              <a:rPr lang="cs-CZ" sz="1400" dirty="0" smtClean="0"/>
              <a:t>V rámci projektu proběhly zajímavé semináře připravené pro pedagogy i asistenty pedagoga, které přispěly</a:t>
            </a:r>
          </a:p>
          <a:p>
            <a:pPr algn="just">
              <a:buNone/>
            </a:pPr>
            <a:r>
              <a:rPr lang="cs-CZ" sz="1400" dirty="0" smtClean="0"/>
              <a:t>ke zvyšování jejich kompetencí s cílem využití poznaného při přímé práci s dětmi a žáky v praxi škol.</a:t>
            </a:r>
          </a:p>
          <a:p>
            <a:pPr algn="just">
              <a:buNone/>
            </a:pPr>
            <a:r>
              <a:rPr lang="cs-CZ" sz="1400" dirty="0" smtClean="0"/>
              <a:t>Vzájemně jsme si také předávali zkušenosti s pedagogy zapojených škol a příklady dobré praxe např. na</a:t>
            </a:r>
          </a:p>
          <a:p>
            <a:pPr algn="just">
              <a:buNone/>
            </a:pPr>
            <a:r>
              <a:rPr lang="cs-CZ" sz="1400" dirty="0" smtClean="0"/>
              <a:t>inspirativních hodinách v jednotlivých školách.  V naší škole proběhla Inspirativní hodina JČ v 6. ročníku a</a:t>
            </a:r>
          </a:p>
          <a:p>
            <a:pPr algn="just">
              <a:buNone/>
            </a:pPr>
            <a:r>
              <a:rPr lang="cs-CZ" sz="1400" dirty="0" smtClean="0"/>
              <a:t>sklidila velký ohlas především díky ukázkám interaktivní výuky s motivačními prvky a využitím netradičních</a:t>
            </a:r>
          </a:p>
          <a:p>
            <a:pPr algn="just">
              <a:buNone/>
            </a:pPr>
            <a:r>
              <a:rPr lang="cs-CZ" sz="1400" dirty="0" smtClean="0"/>
              <a:t>pomůcek i učebního stylu zohledňujícího potřeby sociálně znevýhodněných žáků.</a:t>
            </a:r>
          </a:p>
          <a:p>
            <a:pPr>
              <a:buFont typeface="Wingdings" pitchFamily="2" charset="2"/>
              <a:buChar char="§"/>
            </a:pPr>
            <a:endParaRPr lang="cs-CZ" altLang="cs-CZ" sz="2000" dirty="0" smtClean="0"/>
          </a:p>
          <a:p>
            <a:pPr>
              <a:buFont typeface="Wingdings" pitchFamily="2" charset="2"/>
              <a:buChar char="§"/>
            </a:pPr>
            <a:endParaRPr lang="cs-CZ" altLang="cs-CZ" sz="2000" dirty="0" smtClean="0"/>
          </a:p>
          <a:p>
            <a:pPr>
              <a:buFont typeface="Wingdings" pitchFamily="2" charset="2"/>
              <a:buChar char="§"/>
            </a:pPr>
            <a:endParaRPr lang="cs-CZ" altLang="cs-CZ" sz="2000" dirty="0" smtClean="0"/>
          </a:p>
          <a:p>
            <a:pPr>
              <a:buFont typeface="Wingdings" pitchFamily="2" charset="2"/>
              <a:buChar char="§"/>
            </a:pPr>
            <a:endParaRPr lang="cs-CZ" altLang="cs-CZ" sz="2000" dirty="0" smtClean="0"/>
          </a:p>
          <a:p>
            <a:pPr>
              <a:buFont typeface="Wingdings" pitchFamily="2" charset="2"/>
              <a:buChar char="§"/>
            </a:pPr>
            <a:endParaRPr lang="cs-CZ" altLang="cs-CZ" sz="2000" dirty="0" smtClean="0"/>
          </a:p>
          <a:p>
            <a:pPr>
              <a:buFont typeface="Wingdings" pitchFamily="2" charset="2"/>
              <a:buChar char="§"/>
            </a:pPr>
            <a:endParaRPr lang="cs-CZ" altLang="cs-CZ" sz="2000" dirty="0" smtClean="0"/>
          </a:p>
          <a:p>
            <a:pPr>
              <a:buFont typeface="Wingdings" pitchFamily="2" charset="2"/>
              <a:buChar char="§"/>
            </a:pPr>
            <a:endParaRPr lang="cs-CZ" altLang="cs-CZ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cs-CZ" altLang="cs-CZ" b="1" dirty="0"/>
              <a:t>Aktivity s dětmi – A2 včasná péče (PT, MŠ)</a:t>
            </a:r>
            <a:r>
              <a:rPr lang="cs-CZ" altLang="cs-CZ" dirty="0"/>
              <a:t/>
            </a:r>
            <a:br>
              <a:rPr lang="cs-CZ" alt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857232"/>
            <a:ext cx="8229600" cy="5715040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endParaRPr lang="cs-CZ" u="sng" dirty="0" smtClean="0"/>
          </a:p>
          <a:p>
            <a:pPr eaLnBrk="1" hangingPunct="1">
              <a:buFont typeface="Wingdings" pitchFamily="2" charset="2"/>
              <a:buChar char="§"/>
            </a:pPr>
            <a:r>
              <a:rPr lang="cs-CZ" altLang="cs-CZ" sz="2400" dirty="0">
                <a:solidFill>
                  <a:srgbClr val="00B0F0"/>
                </a:solidFill>
              </a:rPr>
              <a:t>Tvůrčí dílny s </a:t>
            </a:r>
            <a:r>
              <a:rPr lang="cs-CZ" altLang="cs-CZ" sz="2400" dirty="0" smtClean="0">
                <a:solidFill>
                  <a:srgbClr val="00B0F0"/>
                </a:solidFill>
              </a:rPr>
              <a:t>rodiči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cs-CZ" sz="1600" dirty="0"/>
              <a:t>Aktivity probíhaly 1x za pololetí. Aktivity byly přínosné zejména pro upevnění kolektivu, </a:t>
            </a:r>
            <a:r>
              <a:rPr lang="cs-CZ" sz="1600" dirty="0" smtClean="0"/>
              <a:t>prohloubení vztahů </a:t>
            </a:r>
            <a:r>
              <a:rPr lang="cs-CZ" sz="1600" dirty="0"/>
              <a:t>mezi dětmi, rodiči i </a:t>
            </a:r>
            <a:r>
              <a:rPr lang="cs-CZ" sz="1600" dirty="0" smtClean="0"/>
              <a:t>pedagogy. U některých rodičů nás překvapil velmi malý zájem. Děti pracovaly s nadšením </a:t>
            </a:r>
            <a:r>
              <a:rPr lang="cs-CZ" sz="1600" dirty="0" smtClean="0">
                <a:sym typeface="Wingdings" panose="05000000000000000000" pitchFamily="2" charset="2"/>
              </a:rPr>
              <a:t> </a:t>
            </a:r>
            <a:endParaRPr lang="cs-CZ" sz="1600" dirty="0" smtClean="0"/>
          </a:p>
          <a:p>
            <a:pPr eaLnBrk="1" hangingPunct="1">
              <a:buFont typeface="Wingdings" pitchFamily="2" charset="2"/>
              <a:buChar char="§"/>
            </a:pPr>
            <a:r>
              <a:rPr lang="cs-CZ" sz="2400" u="sng" dirty="0" smtClean="0"/>
              <a:t>Ptáčci v zimě - výroba krmítka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cs-CZ" sz="2400" dirty="0" smtClean="0"/>
              <a:t>Počet zúčastněných: 6 dětí, 4 rodiče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3712989"/>
            <a:ext cx="4070347" cy="305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382" y="3743631"/>
            <a:ext cx="2285984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931451"/>
            <a:ext cx="1357321" cy="18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 descr="C:\Users\stepanovah\Desktop\Fotky z projektu Škola s místem pro všechny\Tvůrčí dílny 2013\IMG_04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03529" y="2564904"/>
            <a:ext cx="3143272" cy="23574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4656</TotalTime>
  <Words>1702</Words>
  <Application>Microsoft Office PowerPoint</Application>
  <PresentationFormat>Předvádění na obrazovce (4:3)</PresentationFormat>
  <Paragraphs>263</Paragraphs>
  <Slides>33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4" baseType="lpstr">
      <vt:lpstr>Motiv systému Office</vt:lpstr>
      <vt:lpstr>ŠKOLA S MÍSTEM PRO VŠECHNY  15. – 16. 12. 2014, Ostravice  Základní škola Floriána Bayera, Kopřivnice, Štramberská 189, příspěvková organizace  Mgr. Vlasta Geryková  Mgr. Hana Štěpánová  </vt:lpstr>
      <vt:lpstr>Základní škola Floriána Bayera, Kopřivnice, Štramberská 189, příspěvková organizace</vt:lpstr>
      <vt:lpstr>Základní informace o škole </vt:lpstr>
      <vt:lpstr>Specifika a profilace školy</vt:lpstr>
      <vt:lpstr>Prezentace aplikace PowerPoint</vt:lpstr>
      <vt:lpstr>Prezentace aplikace PowerPoint</vt:lpstr>
      <vt:lpstr>Vzdělávání v rámci projektu –A1, A4  sborovny</vt:lpstr>
      <vt:lpstr>Vzdělávání v rámci projektu –A1, A4 individuální zapojení</vt:lpstr>
      <vt:lpstr>Aktivity s dětmi – A2 včasná péče (PT, MŠ) </vt:lpstr>
      <vt:lpstr>Aktivity s dětmi – A2 včasná péče (PT, MŠ) </vt:lpstr>
      <vt:lpstr>Aktivity s dětmi – A2 včasná péče (PT, MŠ)</vt:lpstr>
      <vt:lpstr>Aktivity s dětmi – A2 včasná péče (PT, MŠ)</vt:lpstr>
      <vt:lpstr>Aktivity s dětmi – A2 včasná péče (PT, MŠ)</vt:lpstr>
      <vt:lpstr>Aktivity se žáky – A3  předcházení školní neúspěšnosti</vt:lpstr>
      <vt:lpstr>Projektové dny</vt:lpstr>
      <vt:lpstr>Burzy práce</vt:lpstr>
      <vt:lpstr>Aktivity se žáky – A3  předcházení školní neúspěšnosti</vt:lpstr>
      <vt:lpstr>Aktivity se žáky – A4 podpora pozitivního klimatu </vt:lpstr>
      <vt:lpstr>Volnočasové aktivity</vt:lpstr>
      <vt:lpstr>Prezentace aplikace PowerPoint</vt:lpstr>
      <vt:lpstr>Aktivity se žáky – A4 podpora pozitivního klimatu </vt:lpstr>
      <vt:lpstr>Prezentace aplikace PowerPoint</vt:lpstr>
      <vt:lpstr>Spolupráce s rodiči</vt:lpstr>
      <vt:lpstr>Spolupráce s rodiči</vt:lpstr>
      <vt:lpstr>Zhodnocení projektu vedením školy</vt:lpstr>
      <vt:lpstr>Co projekt nabídl a rozvinul?</vt:lpstr>
      <vt:lpstr>Klady a zápory aktivit projektu</vt:lpstr>
      <vt:lpstr>Prezentace aplikace PowerPoint</vt:lpstr>
      <vt:lpstr>Co jsme nastartovali a v čem budeme pokračovat</vt:lpstr>
      <vt:lpstr>Prezentace aplikace PowerPoint</vt:lpstr>
      <vt:lpstr>Prezentace aplikace PowerPoint</vt:lpstr>
      <vt:lpstr>Zhodnocení spolupráce s KVIC </vt:lpstr>
      <vt:lpstr>Co bychom dál uvítali</vt:lpstr>
    </vt:vector>
  </TitlesOfParts>
  <Company>KVIC Nový Jičín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Apriasová Marie</dc:creator>
  <cp:lastModifiedBy>stepanovah</cp:lastModifiedBy>
  <cp:revision>392</cp:revision>
  <cp:lastPrinted>2014-09-09T10:50:08Z</cp:lastPrinted>
  <dcterms:created xsi:type="dcterms:W3CDTF">2013-01-22T13:06:44Z</dcterms:created>
  <dcterms:modified xsi:type="dcterms:W3CDTF">2015-04-08T11:10:44Z</dcterms:modified>
</cp:coreProperties>
</file>